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3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7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1"/>
    <p:restoredTop sz="91450"/>
  </p:normalViewPr>
  <p:slideViewPr>
    <p:cSldViewPr snapToGrid="0" snapToObjects="1">
      <p:cViewPr varScale="1">
        <p:scale>
          <a:sx n="80" d="100"/>
          <a:sy n="80" d="100"/>
        </p:scale>
        <p:origin x="-96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3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3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839F797C-F4A2-FB4B-9C0C-E03DB62B8773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395CEE5D-D813-B544-805F-49A5295924EC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4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6448B647-5B79-7646-8ADC-D42630B5E5F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9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0.png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1.png"/><Relationship Id="rId17" Type="http://schemas.openxmlformats.org/officeDocument/2006/relationships/oleObject" Target="../embeddings/oleObject8.bin"/><Relationship Id="rId18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2.png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3.png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4.png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8.png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9.png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20.png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21.png"/><Relationship Id="rId18" Type="http://schemas.openxmlformats.org/officeDocument/2006/relationships/oleObject" Target="../embeddings/oleObject17.bin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6.png"/><Relationship Id="rId8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oleObject" Target="../embeddings/oleObject31.bin"/><Relationship Id="rId21" Type="http://schemas.openxmlformats.org/officeDocument/2006/relationships/image" Target="../media/image25.png"/><Relationship Id="rId22" Type="http://schemas.openxmlformats.org/officeDocument/2006/relationships/oleObject" Target="../embeddings/oleObject32.bin"/><Relationship Id="rId23" Type="http://schemas.openxmlformats.org/officeDocument/2006/relationships/image" Target="../media/image26.png"/><Relationship Id="rId24" Type="http://schemas.openxmlformats.org/officeDocument/2006/relationships/oleObject" Target="../embeddings/oleObject33.bin"/><Relationship Id="rId25" Type="http://schemas.openxmlformats.org/officeDocument/2006/relationships/image" Target="../media/image23.png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18.png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19.png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20.png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21.png"/><Relationship Id="rId18" Type="http://schemas.openxmlformats.org/officeDocument/2006/relationships/oleObject" Target="../embeddings/oleObject29.bin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6.png"/><Relationship Id="rId8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27.png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28.png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23.png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18.png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19.png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20.png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21.png"/><Relationship Id="rId18" Type="http://schemas.openxmlformats.org/officeDocument/2006/relationships/oleObject" Target="../embeddings/oleObject41.bin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35.bin"/><Relationship Id="rId7" Type="http://schemas.openxmlformats.org/officeDocument/2006/relationships/image" Target="../media/image16.png"/><Relationship Id="rId8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General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5176"/>
            <a:ext cx="8229600" cy="340994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Calendar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updated two days ago </a:t>
            </a:r>
            <a:r>
              <a:rPr lang="mr-IN" sz="2400" dirty="0">
                <a:latin typeface="Times New Roman" panose="02020603050405020304" pitchFamily="18" charset="0"/>
              </a:rPr>
              <a:t>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 it!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Don’t forget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look at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XtraWrk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helpful videos, problems to consider, etc.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Today: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kinematics lab, how to write up a physics lab, and finishing up the kinematic equations</a:t>
            </a:r>
          </a:p>
        </p:txBody>
      </p:sp>
    </p:spTree>
    <p:extLst>
      <p:ext uri="{BB962C8B-B14F-4D97-AF65-F5344CB8AC3E}">
        <p14:creationId xmlns:p14="http://schemas.microsoft.com/office/powerpoint/2010/main" val="156068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Sample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2127251"/>
            <a:ext cx="7300172" cy="35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Sample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47565"/>
            <a:ext cx="7112000" cy="35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Figure 2.24 from </a:t>
            </a:r>
            <a:r>
              <a:rPr lang="en-US" sz="40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XtraWrk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46" y="2259541"/>
            <a:ext cx="4557140" cy="334433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graph represent if it is a: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vs. time graph?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vs. time graph?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vs. time graph?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012055" y="2445808"/>
            <a:ext cx="3543300" cy="2571750"/>
            <a:chOff x="762000" y="990600"/>
            <a:chExt cx="4724400" cy="3429000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1219200" y="990600"/>
              <a:ext cx="0" cy="3429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914400" y="2667000"/>
              <a:ext cx="4572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143000" y="2667000"/>
              <a:ext cx="152400" cy="1524000"/>
              <a:chOff x="720" y="1680"/>
              <a:chExt cx="96" cy="960"/>
            </a:xfrm>
          </p:grpSpPr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1143000" y="1143000"/>
              <a:ext cx="152400" cy="1524000"/>
              <a:chOff x="720" y="1680"/>
              <a:chExt cx="96" cy="960"/>
            </a:xfrm>
          </p:grpSpPr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1219200" y="4191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219200" y="3886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219200" y="3581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1219200" y="3276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219200" y="2971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1219200" y="2667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1219200" y="2362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1219200" y="2057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1219200" y="1752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1219200" y="1447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1219200" y="1143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60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981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2362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2743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124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3505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3886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4267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4648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5029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541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905000" y="2667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4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667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667000" y="2667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4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667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381375" y="2667000"/>
            <a:ext cx="2857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7" imgW="190500" imgH="152400" progId="Equation.DSMT4">
                    <p:embed/>
                  </p:oleObj>
                </mc:Choice>
                <mc:Fallback>
                  <p:oleObj name="Equation" r:id="rId7" imgW="190500" imgH="152400" progId="Equation.DSMT4">
                    <p:embed/>
                    <p:pic>
                      <p:nvPicPr>
                        <p:cNvPr id="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2667000"/>
                          <a:ext cx="2857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143375" y="2667000"/>
            <a:ext cx="2857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Equation" r:id="rId9" imgW="190500" imgH="152400" progId="Equation.DSMT4">
                    <p:embed/>
                  </p:oleObj>
                </mc:Choice>
                <mc:Fallback>
                  <p:oleObj name="Equation" r:id="rId9" imgW="190500" imgH="152400" progId="Equation.DSMT4">
                    <p:embed/>
                    <p:pic>
                      <p:nvPicPr>
                        <p:cNvPr id="4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5" y="2667000"/>
                          <a:ext cx="2857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895850" y="2667000"/>
            <a:ext cx="304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Equation" r:id="rId11" imgW="203200" imgH="152400" progId="Equation.DSMT4">
                    <p:embed/>
                  </p:oleObj>
                </mc:Choice>
                <mc:Fallback>
                  <p:oleObj name="Equation" r:id="rId11" imgW="203200" imgH="152400" progId="Equation.DSMT4">
                    <p:embed/>
                    <p:pic>
                      <p:nvPicPr>
                        <p:cNvPr id="4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850" y="26670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762000" y="3124200"/>
            <a:ext cx="323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Equation" r:id="rId13" imgW="215900" imgH="152400" progId="Equation.DSMT4">
                    <p:embed/>
                  </p:oleObj>
                </mc:Choice>
                <mc:Fallback>
                  <p:oleObj name="Equation" r:id="rId13" imgW="215900" imgH="152400" progId="Equation.DSMT4">
                    <p:embed/>
                    <p:pic>
                      <p:nvPicPr>
                        <p:cNvPr id="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124200"/>
                          <a:ext cx="3238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762000" y="3733800"/>
            <a:ext cx="304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Equation" r:id="rId15" imgW="203200" imgH="152400" progId="Equation.DSMT4">
                    <p:embed/>
                  </p:oleObj>
                </mc:Choice>
                <mc:Fallback>
                  <p:oleObj name="Equation" r:id="rId15" imgW="203200" imgH="152400" progId="Equation.DSMT4">
                    <p:embed/>
                    <p:pic>
                      <p:nvPicPr>
                        <p:cNvPr id="4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733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904875" y="1905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4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905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04875" y="12954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5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2954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61"/>
            <p:cNvSpPr>
              <a:spLocks noChangeShapeType="1"/>
            </p:cNvSpPr>
            <p:nvPr/>
          </p:nvSpPr>
          <p:spPr bwMode="auto">
            <a:xfrm>
              <a:off x="1219200" y="3886200"/>
              <a:ext cx="914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>
              <a:off x="4114800" y="1447800"/>
              <a:ext cx="838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76400" cy="2286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4" name="Line 67"/>
            <p:cNvSpPr>
              <a:spLocks noChangeShapeType="1"/>
            </p:cNvSpPr>
            <p:nvPr/>
          </p:nvSpPr>
          <p:spPr bwMode="auto">
            <a:xfrm flipV="1">
              <a:off x="2133600" y="38100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 flipH="1">
              <a:off x="3962400" y="14478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0706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78" name="Group 61"/>
          <p:cNvGrpSpPr>
            <a:grpSpLocks/>
          </p:cNvGrpSpPr>
          <p:nvPr/>
        </p:nvGrpSpPr>
        <p:grpSpPr bwMode="auto">
          <a:xfrm>
            <a:off x="1760220" y="1525905"/>
            <a:ext cx="5434965" cy="4076224"/>
            <a:chOff x="914400" y="990600"/>
            <a:chExt cx="4572000" cy="3429000"/>
          </a:xfrm>
        </p:grpSpPr>
        <p:sp>
          <p:nvSpPr>
            <p:cNvPr id="139296" name="Line 9"/>
            <p:cNvSpPr>
              <a:spLocks noChangeShapeType="1"/>
            </p:cNvSpPr>
            <p:nvPr/>
          </p:nvSpPr>
          <p:spPr bwMode="auto">
            <a:xfrm>
              <a:off x="1219200" y="990600"/>
              <a:ext cx="0" cy="3429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297" name="Line 10"/>
            <p:cNvSpPr>
              <a:spLocks noChangeShapeType="1"/>
            </p:cNvSpPr>
            <p:nvPr/>
          </p:nvSpPr>
          <p:spPr bwMode="auto">
            <a:xfrm>
              <a:off x="914400" y="2667000"/>
              <a:ext cx="4572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grpSp>
          <p:nvGrpSpPr>
            <p:cNvPr id="139298" name="Group 17"/>
            <p:cNvGrpSpPr>
              <a:grpSpLocks/>
            </p:cNvGrpSpPr>
            <p:nvPr/>
          </p:nvGrpSpPr>
          <p:grpSpPr bwMode="auto">
            <a:xfrm>
              <a:off x="1143000" y="2667000"/>
              <a:ext cx="152400" cy="1524000"/>
              <a:chOff x="720" y="1680"/>
              <a:chExt cx="96" cy="960"/>
            </a:xfrm>
          </p:grpSpPr>
          <p:sp>
            <p:nvSpPr>
              <p:cNvPr id="139333" name="Line 1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4" name="Line 1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5" name="Line 13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6" name="Line 14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7" name="Line 1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8" name="Line 16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grpSp>
          <p:nvGrpSpPr>
            <p:cNvPr id="139299" name="Group 18"/>
            <p:cNvGrpSpPr>
              <a:grpSpLocks/>
            </p:cNvGrpSpPr>
            <p:nvPr/>
          </p:nvGrpSpPr>
          <p:grpSpPr bwMode="auto">
            <a:xfrm>
              <a:off x="1143000" y="1143000"/>
              <a:ext cx="152400" cy="1524000"/>
              <a:chOff x="720" y="1680"/>
              <a:chExt cx="96" cy="960"/>
            </a:xfrm>
          </p:grpSpPr>
          <p:sp>
            <p:nvSpPr>
              <p:cNvPr id="139327" name="Line 19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8" name="Line 20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9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0" name="Line 22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1" name="Line 23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32" name="Line 24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39300" name="Line 25"/>
            <p:cNvSpPr>
              <a:spLocks noChangeShapeType="1"/>
            </p:cNvSpPr>
            <p:nvPr/>
          </p:nvSpPr>
          <p:spPr bwMode="auto">
            <a:xfrm>
              <a:off x="1219200" y="4191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1" name="Line 26"/>
            <p:cNvSpPr>
              <a:spLocks noChangeShapeType="1"/>
            </p:cNvSpPr>
            <p:nvPr/>
          </p:nvSpPr>
          <p:spPr bwMode="auto">
            <a:xfrm>
              <a:off x="1219200" y="3886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2" name="Line 27"/>
            <p:cNvSpPr>
              <a:spLocks noChangeShapeType="1"/>
            </p:cNvSpPr>
            <p:nvPr/>
          </p:nvSpPr>
          <p:spPr bwMode="auto">
            <a:xfrm>
              <a:off x="1219200" y="3581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3" name="Line 28"/>
            <p:cNvSpPr>
              <a:spLocks noChangeShapeType="1"/>
            </p:cNvSpPr>
            <p:nvPr/>
          </p:nvSpPr>
          <p:spPr bwMode="auto">
            <a:xfrm>
              <a:off x="1219200" y="3276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4" name="Line 29"/>
            <p:cNvSpPr>
              <a:spLocks noChangeShapeType="1"/>
            </p:cNvSpPr>
            <p:nvPr/>
          </p:nvSpPr>
          <p:spPr bwMode="auto">
            <a:xfrm>
              <a:off x="1219200" y="2971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5" name="Line 30"/>
            <p:cNvSpPr>
              <a:spLocks noChangeShapeType="1"/>
            </p:cNvSpPr>
            <p:nvPr/>
          </p:nvSpPr>
          <p:spPr bwMode="auto">
            <a:xfrm>
              <a:off x="1219200" y="2667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6" name="Line 31"/>
            <p:cNvSpPr>
              <a:spLocks noChangeShapeType="1"/>
            </p:cNvSpPr>
            <p:nvPr/>
          </p:nvSpPr>
          <p:spPr bwMode="auto">
            <a:xfrm>
              <a:off x="1219200" y="2362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7" name="Line 32"/>
            <p:cNvSpPr>
              <a:spLocks noChangeShapeType="1"/>
            </p:cNvSpPr>
            <p:nvPr/>
          </p:nvSpPr>
          <p:spPr bwMode="auto">
            <a:xfrm>
              <a:off x="1219200" y="2057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8" name="Line 33"/>
            <p:cNvSpPr>
              <a:spLocks noChangeShapeType="1"/>
            </p:cNvSpPr>
            <p:nvPr/>
          </p:nvSpPr>
          <p:spPr bwMode="auto">
            <a:xfrm>
              <a:off x="1219200" y="1752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09" name="Line 34"/>
            <p:cNvSpPr>
              <a:spLocks noChangeShapeType="1"/>
            </p:cNvSpPr>
            <p:nvPr/>
          </p:nvSpPr>
          <p:spPr bwMode="auto">
            <a:xfrm>
              <a:off x="1219200" y="1447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0" name="Line 35"/>
            <p:cNvSpPr>
              <a:spLocks noChangeShapeType="1"/>
            </p:cNvSpPr>
            <p:nvPr/>
          </p:nvSpPr>
          <p:spPr bwMode="auto">
            <a:xfrm>
              <a:off x="1219200" y="1143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1" name="Line 37"/>
            <p:cNvSpPr>
              <a:spLocks noChangeShapeType="1"/>
            </p:cNvSpPr>
            <p:nvPr/>
          </p:nvSpPr>
          <p:spPr bwMode="auto">
            <a:xfrm>
              <a:off x="160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2" name="Line 38"/>
            <p:cNvSpPr>
              <a:spLocks noChangeShapeType="1"/>
            </p:cNvSpPr>
            <p:nvPr/>
          </p:nvSpPr>
          <p:spPr bwMode="auto">
            <a:xfrm>
              <a:off x="1981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3" name="Line 39"/>
            <p:cNvSpPr>
              <a:spLocks noChangeShapeType="1"/>
            </p:cNvSpPr>
            <p:nvPr/>
          </p:nvSpPr>
          <p:spPr bwMode="auto">
            <a:xfrm>
              <a:off x="2362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4" name="Line 40"/>
            <p:cNvSpPr>
              <a:spLocks noChangeShapeType="1"/>
            </p:cNvSpPr>
            <p:nvPr/>
          </p:nvSpPr>
          <p:spPr bwMode="auto">
            <a:xfrm>
              <a:off x="2743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5" name="Line 41"/>
            <p:cNvSpPr>
              <a:spLocks noChangeShapeType="1"/>
            </p:cNvSpPr>
            <p:nvPr/>
          </p:nvSpPr>
          <p:spPr bwMode="auto">
            <a:xfrm>
              <a:off x="3124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6" name="Line 42"/>
            <p:cNvSpPr>
              <a:spLocks noChangeShapeType="1"/>
            </p:cNvSpPr>
            <p:nvPr/>
          </p:nvSpPr>
          <p:spPr bwMode="auto">
            <a:xfrm>
              <a:off x="3505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7" name="Line 43"/>
            <p:cNvSpPr>
              <a:spLocks noChangeShapeType="1"/>
            </p:cNvSpPr>
            <p:nvPr/>
          </p:nvSpPr>
          <p:spPr bwMode="auto">
            <a:xfrm>
              <a:off x="3886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8" name="Line 44"/>
            <p:cNvSpPr>
              <a:spLocks noChangeShapeType="1"/>
            </p:cNvSpPr>
            <p:nvPr/>
          </p:nvSpPr>
          <p:spPr bwMode="auto">
            <a:xfrm>
              <a:off x="4267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19" name="Line 45"/>
            <p:cNvSpPr>
              <a:spLocks noChangeShapeType="1"/>
            </p:cNvSpPr>
            <p:nvPr/>
          </p:nvSpPr>
          <p:spPr bwMode="auto">
            <a:xfrm>
              <a:off x="4648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0" name="Line 46"/>
            <p:cNvSpPr>
              <a:spLocks noChangeShapeType="1"/>
            </p:cNvSpPr>
            <p:nvPr/>
          </p:nvSpPr>
          <p:spPr bwMode="auto">
            <a:xfrm>
              <a:off x="5029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1" name="Line 50"/>
            <p:cNvSpPr>
              <a:spLocks noChangeShapeType="1"/>
            </p:cNvSpPr>
            <p:nvPr/>
          </p:nvSpPr>
          <p:spPr bwMode="auto">
            <a:xfrm>
              <a:off x="541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2" name="Line 61"/>
            <p:cNvSpPr>
              <a:spLocks noChangeShapeType="1"/>
            </p:cNvSpPr>
            <p:nvPr/>
          </p:nvSpPr>
          <p:spPr bwMode="auto">
            <a:xfrm>
              <a:off x="1219200" y="3886200"/>
              <a:ext cx="914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3" name="Line 62"/>
            <p:cNvSpPr>
              <a:spLocks noChangeShapeType="1"/>
            </p:cNvSpPr>
            <p:nvPr/>
          </p:nvSpPr>
          <p:spPr bwMode="auto">
            <a:xfrm>
              <a:off x="4114800" y="1447800"/>
              <a:ext cx="838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4" name="Line 6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76400" cy="2286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5" name="Line 67"/>
            <p:cNvSpPr>
              <a:spLocks noChangeShapeType="1"/>
            </p:cNvSpPr>
            <p:nvPr/>
          </p:nvSpPr>
          <p:spPr bwMode="auto">
            <a:xfrm flipV="1">
              <a:off x="2133600" y="38100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39326" name="Line 68"/>
            <p:cNvSpPr>
              <a:spLocks noChangeShapeType="1"/>
            </p:cNvSpPr>
            <p:nvPr/>
          </p:nvSpPr>
          <p:spPr bwMode="auto">
            <a:xfrm flipH="1">
              <a:off x="3962400" y="14478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</p:grpSp>
      <p:sp>
        <p:nvSpPr>
          <p:cNvPr id="139279" name="Text Box 3"/>
          <p:cNvSpPr txBox="1">
            <a:spLocks/>
          </p:cNvSpPr>
          <p:nvPr/>
        </p:nvSpPr>
        <p:spPr bwMode="auto">
          <a:xfrm>
            <a:off x="1434465" y="1062990"/>
            <a:ext cx="56064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620"/>
              <a:t>1.) As </a:t>
            </a:r>
            <a:r>
              <a:rPr lang="en-US" altLang="en-US" sz="1620" i="1">
                <a:solidFill>
                  <a:srgbClr val="E30D18"/>
                </a:solidFill>
              </a:rPr>
              <a:t>position versus time</a:t>
            </a:r>
            <a:r>
              <a:rPr lang="en-US" altLang="en-US" sz="1620"/>
              <a:t> graph: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2951797" y="353187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4" imgW="127000" imgH="152400" progId="Equation.DSMT4">
                  <p:embed/>
                </p:oleObj>
              </mc:Choice>
              <mc:Fallback>
                <p:oleObj name="Equation" r:id="rId4" imgW="127000" imgH="152400" progId="Equation.DSMT4">
                  <p:embed/>
                  <p:pic>
                    <p:nvPicPr>
                      <p:cNvPr id="139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797" y="353187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3851910" y="353187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6" imgW="127000" imgH="152400" progId="Equation.DSMT4">
                  <p:embed/>
                </p:oleObj>
              </mc:Choice>
              <mc:Fallback>
                <p:oleObj name="Equation" r:id="rId6" imgW="127000" imgH="152400" progId="Equation.DSMT4">
                  <p:embed/>
                  <p:pic>
                    <p:nvPicPr>
                      <p:cNvPr id="139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10" y="353187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739164" y="3531870"/>
          <a:ext cx="19288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139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164" y="3531870"/>
                        <a:ext cx="19288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5652136" y="3531870"/>
          <a:ext cx="19288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10" imgW="190500" imgH="152400" progId="Equation.DSMT4">
                  <p:embed/>
                </p:oleObj>
              </mc:Choice>
              <mc:Fallback>
                <p:oleObj name="Equation" r:id="rId10" imgW="190500" imgH="152400" progId="Equation.DSMT4">
                  <p:embed/>
                  <p:pic>
                    <p:nvPicPr>
                      <p:cNvPr id="139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36" y="3531870"/>
                        <a:ext cx="19288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6526530" y="3531870"/>
          <a:ext cx="205740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2" imgW="203200" imgH="152400" progId="Equation.DSMT4">
                  <p:embed/>
                </p:oleObj>
              </mc:Choice>
              <mc:Fallback>
                <p:oleObj name="Equation" r:id="rId12" imgW="203200" imgH="152400" progId="Equation.DSMT4">
                  <p:embed/>
                  <p:pic>
                    <p:nvPicPr>
                      <p:cNvPr id="139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530" y="3531870"/>
                        <a:ext cx="205740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1833087" y="4149090"/>
          <a:ext cx="218599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4" imgW="215900" imgH="152400" progId="Equation.DSMT4">
                  <p:embed/>
                </p:oleObj>
              </mc:Choice>
              <mc:Fallback>
                <p:oleObj name="Equation" r:id="rId14" imgW="215900" imgH="152400" progId="Equation.DSMT4">
                  <p:embed/>
                  <p:pic>
                    <p:nvPicPr>
                      <p:cNvPr id="139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87" y="4149090"/>
                        <a:ext cx="218599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1833086" y="4869180"/>
          <a:ext cx="205740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16" imgW="203200" imgH="152400" progId="Equation.DSMT4">
                  <p:embed/>
                </p:oleObj>
              </mc:Choice>
              <mc:Fallback>
                <p:oleObj name="Equation" r:id="rId16" imgW="203200" imgH="152400" progId="Equation.DSMT4">
                  <p:embed/>
                  <p:pic>
                    <p:nvPicPr>
                      <p:cNvPr id="139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86" y="4869180"/>
                        <a:ext cx="205740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1858804" y="270891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18" imgW="127000" imgH="152400" progId="Equation.DSMT4">
                  <p:embed/>
                </p:oleObj>
              </mc:Choice>
              <mc:Fallback>
                <p:oleObj name="Equation" r:id="rId18" imgW="127000" imgH="152400" progId="Equation.DSMT4">
                  <p:embed/>
                  <p:pic>
                    <p:nvPicPr>
                      <p:cNvPr id="139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04" y="270891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1858804" y="198882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9" imgW="127000" imgH="152400" progId="Equation.DSMT4">
                  <p:embed/>
                </p:oleObj>
              </mc:Choice>
              <mc:Fallback>
                <p:oleObj name="Equation" r:id="rId19" imgW="127000" imgH="152400" progId="Equation.DSMT4">
                  <p:embed/>
                  <p:pic>
                    <p:nvPicPr>
                      <p:cNvPr id="139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04" y="198882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0" name="Rectangle 58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39281" name="TextBox 59"/>
          <p:cNvSpPr txBox="1">
            <a:spLocks noChangeArrowheads="1"/>
          </p:cNvSpPr>
          <p:nvPr/>
        </p:nvSpPr>
        <p:spPr bwMode="auto">
          <a:xfrm>
            <a:off x="7603451" y="5743575"/>
            <a:ext cx="292068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810"/>
              <a:t>2.)</a:t>
            </a:r>
          </a:p>
        </p:txBody>
      </p:sp>
      <p:sp>
        <p:nvSpPr>
          <p:cNvPr id="139282" name="Text Box 3"/>
          <p:cNvSpPr txBox="1">
            <a:spLocks/>
          </p:cNvSpPr>
          <p:nvPr/>
        </p:nvSpPr>
        <p:spPr bwMode="auto">
          <a:xfrm>
            <a:off x="5034915" y="1842017"/>
            <a:ext cx="2108835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standing still at x = 8 m</a:t>
            </a:r>
          </a:p>
        </p:txBody>
      </p:sp>
      <p:sp>
        <p:nvSpPr>
          <p:cNvPr id="139283" name="Text Box 3"/>
          <p:cNvSpPr txBox="1">
            <a:spLocks/>
          </p:cNvSpPr>
          <p:nvPr/>
        </p:nvSpPr>
        <p:spPr bwMode="auto">
          <a:xfrm>
            <a:off x="2308860" y="4920616"/>
            <a:ext cx="2005965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standing still at x = -8 m</a:t>
            </a:r>
          </a:p>
        </p:txBody>
      </p:sp>
      <p:sp>
        <p:nvSpPr>
          <p:cNvPr id="139284" name="Text Box 3"/>
          <p:cNvSpPr txBox="1">
            <a:spLocks/>
          </p:cNvSpPr>
          <p:nvPr/>
        </p:nvSpPr>
        <p:spPr bwMode="auto">
          <a:xfrm>
            <a:off x="4451985" y="3590807"/>
            <a:ext cx="1868805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at origin at t =10 sec</a:t>
            </a:r>
          </a:p>
        </p:txBody>
      </p:sp>
      <p:sp>
        <p:nvSpPr>
          <p:cNvPr id="139285" name="Freeform 65"/>
          <p:cNvSpPr>
            <a:spLocks noChangeArrowheads="1"/>
          </p:cNvSpPr>
          <p:nvPr/>
        </p:nvSpPr>
        <p:spPr bwMode="auto">
          <a:xfrm>
            <a:off x="4409123" y="3566160"/>
            <a:ext cx="85725" cy="200383"/>
          </a:xfrm>
          <a:custGeom>
            <a:avLst/>
            <a:gdLst>
              <a:gd name="T0" fmla="*/ 127000 w 127000"/>
              <a:gd name="T1" fmla="*/ 255365 h 296333"/>
              <a:gd name="T2" fmla="*/ 50800 w 127000"/>
              <a:gd name="T3" fmla="*/ 255365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39286" name="Text Box 3"/>
          <p:cNvSpPr txBox="1">
            <a:spLocks/>
          </p:cNvSpPr>
          <p:nvPr/>
        </p:nvSpPr>
        <p:spPr bwMode="auto">
          <a:xfrm>
            <a:off x="3894773" y="4175880"/>
            <a:ext cx="2571750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moving with constant, positive velocity while in negative region</a:t>
            </a:r>
          </a:p>
        </p:txBody>
      </p:sp>
      <p:sp>
        <p:nvSpPr>
          <p:cNvPr id="139287" name="Freeform 67"/>
          <p:cNvSpPr>
            <a:spLocks noChangeArrowheads="1"/>
          </p:cNvSpPr>
          <p:nvPr/>
        </p:nvSpPr>
        <p:spPr bwMode="auto">
          <a:xfrm>
            <a:off x="3851910" y="4254104"/>
            <a:ext cx="85725" cy="199311"/>
          </a:xfrm>
          <a:custGeom>
            <a:avLst/>
            <a:gdLst>
              <a:gd name="T0" fmla="*/ 127000 w 127000"/>
              <a:gd name="T1" fmla="*/ 251289 h 296333"/>
              <a:gd name="T2" fmla="*/ 50800 w 127000"/>
              <a:gd name="T3" fmla="*/ 251289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39288" name="Freeform 68"/>
          <p:cNvSpPr>
            <a:spLocks noChangeArrowheads="1"/>
          </p:cNvSpPr>
          <p:nvPr/>
        </p:nvSpPr>
        <p:spPr bwMode="auto">
          <a:xfrm>
            <a:off x="4649152" y="2426017"/>
            <a:ext cx="540068" cy="728663"/>
          </a:xfrm>
          <a:custGeom>
            <a:avLst/>
            <a:gdLst>
              <a:gd name="T0" fmla="*/ 0 w 800100"/>
              <a:gd name="T1" fmla="*/ 1079500 h 1079500"/>
              <a:gd name="T2" fmla="*/ 0 w 800100"/>
              <a:gd name="T3" fmla="*/ 0 h 1079500"/>
              <a:gd name="T4" fmla="*/ 800100 w 800100"/>
              <a:gd name="T5" fmla="*/ 0 h 1079500"/>
              <a:gd name="T6" fmla="*/ 0 60000 65536"/>
              <a:gd name="T7" fmla="*/ 0 60000 65536"/>
              <a:gd name="T8" fmla="*/ 0 60000 65536"/>
              <a:gd name="T9" fmla="*/ 0 w 800100"/>
              <a:gd name="T10" fmla="*/ 0 h 1079500"/>
              <a:gd name="T11" fmla="*/ 800100 w 800100"/>
              <a:gd name="T12" fmla="*/ 1079500 h 107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100" h="1079500">
                <a:moveTo>
                  <a:pt x="0" y="1079500"/>
                </a:moveTo>
                <a:lnTo>
                  <a:pt x="0" y="0"/>
                </a:lnTo>
                <a:lnTo>
                  <a:pt x="80010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>
              <a:solidFill>
                <a:srgbClr val="FF0000"/>
              </a:solidFill>
            </a:endParaRPr>
          </a:p>
        </p:txBody>
      </p:sp>
      <p:graphicFrame>
        <p:nvGraphicFramePr>
          <p:cNvPr id="139275" name="Object 11"/>
          <p:cNvGraphicFramePr>
            <a:graphicFrameLocks noChangeAspect="1"/>
          </p:cNvGraphicFramePr>
          <p:nvPr/>
        </p:nvGraphicFramePr>
        <p:xfrm>
          <a:off x="4057650" y="2630686"/>
          <a:ext cx="565785" cy="14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20" imgW="635000" imgH="165100" progId="Equation.DSMT4">
                  <p:embed/>
                </p:oleObj>
              </mc:Choice>
              <mc:Fallback>
                <p:oleObj name="Equation" r:id="rId20" imgW="635000" imgH="165100" progId="Equation.DSMT4">
                  <p:embed/>
                  <p:pic>
                    <p:nvPicPr>
                      <p:cNvPr id="139275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630686"/>
                        <a:ext cx="565785" cy="14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6" name="Object 12"/>
          <p:cNvGraphicFramePr>
            <a:graphicFrameLocks noChangeAspect="1"/>
          </p:cNvGraphicFramePr>
          <p:nvPr/>
        </p:nvGraphicFramePr>
        <p:xfrm>
          <a:off x="4490561" y="2245995"/>
          <a:ext cx="59686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22" imgW="635000" imgH="165100" progId="Equation.DSMT4">
                  <p:embed/>
                </p:oleObj>
              </mc:Choice>
              <mc:Fallback>
                <p:oleObj name="Equation" r:id="rId22" imgW="635000" imgH="165100" progId="Equation.DSMT4">
                  <p:embed/>
                  <p:pic>
                    <p:nvPicPr>
                      <p:cNvPr id="139276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561" y="2245995"/>
                        <a:ext cx="59686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9" name="Text Box 3"/>
          <p:cNvSpPr txBox="1">
            <a:spLocks/>
          </p:cNvSpPr>
          <p:nvPr/>
        </p:nvSpPr>
        <p:spPr bwMode="auto">
          <a:xfrm>
            <a:off x="4983480" y="2708910"/>
            <a:ext cx="2571750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moving with constant, positive velocity while in positive region</a:t>
            </a:r>
          </a:p>
        </p:txBody>
      </p:sp>
      <p:sp>
        <p:nvSpPr>
          <p:cNvPr id="139290" name="Freeform 72"/>
          <p:cNvSpPr>
            <a:spLocks noChangeArrowheads="1"/>
          </p:cNvSpPr>
          <p:nvPr/>
        </p:nvSpPr>
        <p:spPr bwMode="auto">
          <a:xfrm>
            <a:off x="4940618" y="2787134"/>
            <a:ext cx="85725" cy="199311"/>
          </a:xfrm>
          <a:custGeom>
            <a:avLst/>
            <a:gdLst>
              <a:gd name="T0" fmla="*/ 127000 w 127000"/>
              <a:gd name="T1" fmla="*/ 251289 h 296333"/>
              <a:gd name="T2" fmla="*/ 50800 w 127000"/>
              <a:gd name="T3" fmla="*/ 251289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graphicFrame>
        <p:nvGraphicFramePr>
          <p:cNvPr id="139277" name="Object 13"/>
          <p:cNvGraphicFramePr>
            <a:graphicFrameLocks noChangeAspect="1"/>
          </p:cNvGraphicFramePr>
          <p:nvPr/>
        </p:nvGraphicFramePr>
        <p:xfrm>
          <a:off x="2386012" y="1680210"/>
          <a:ext cx="1848446" cy="38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24" imgW="1866900" imgH="393700" progId="Equation.DSMT4">
                  <p:embed/>
                </p:oleObj>
              </mc:Choice>
              <mc:Fallback>
                <p:oleObj name="Equation" r:id="rId24" imgW="1866900" imgH="393700" progId="Equation.DSMT4">
                  <p:embed/>
                  <p:pic>
                    <p:nvPicPr>
                      <p:cNvPr id="139277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2" y="1680210"/>
                        <a:ext cx="1848446" cy="38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91" name="Freeform 78"/>
          <p:cNvSpPr>
            <a:spLocks noChangeArrowheads="1"/>
          </p:cNvSpPr>
          <p:nvPr/>
        </p:nvSpPr>
        <p:spPr bwMode="auto">
          <a:xfrm>
            <a:off x="4310539" y="1864519"/>
            <a:ext cx="261461" cy="698659"/>
          </a:xfrm>
          <a:custGeom>
            <a:avLst/>
            <a:gdLst>
              <a:gd name="T0" fmla="*/ 6350 w 387350"/>
              <a:gd name="T1" fmla="*/ 107950 h 1035050"/>
              <a:gd name="T2" fmla="*/ 196850 w 387350"/>
              <a:gd name="T3" fmla="*/ 107950 h 1035050"/>
              <a:gd name="T4" fmla="*/ 31750 w 387350"/>
              <a:gd name="T5" fmla="*/ 755650 h 1035050"/>
              <a:gd name="T6" fmla="*/ 387350 w 387350"/>
              <a:gd name="T7" fmla="*/ 1035050 h 1035050"/>
              <a:gd name="T8" fmla="*/ 0 60000 65536"/>
              <a:gd name="T9" fmla="*/ 0 60000 65536"/>
              <a:gd name="T10" fmla="*/ 0 60000 65536"/>
              <a:gd name="T11" fmla="*/ 0 60000 65536"/>
              <a:gd name="T12" fmla="*/ 0 w 387350"/>
              <a:gd name="T13" fmla="*/ 0 h 1035050"/>
              <a:gd name="T14" fmla="*/ 387350 w 387350"/>
              <a:gd name="T15" fmla="*/ 1035050 h 1035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350" h="1035050">
                <a:moveTo>
                  <a:pt x="6350" y="107950"/>
                </a:moveTo>
                <a:cubicBezTo>
                  <a:pt x="99483" y="53975"/>
                  <a:pt x="192617" y="0"/>
                  <a:pt x="196850" y="107950"/>
                </a:cubicBezTo>
                <a:cubicBezTo>
                  <a:pt x="201083" y="215900"/>
                  <a:pt x="0" y="601133"/>
                  <a:pt x="31750" y="755650"/>
                </a:cubicBezTo>
                <a:cubicBezTo>
                  <a:pt x="63500" y="910167"/>
                  <a:pt x="387350" y="1035050"/>
                  <a:pt x="387350" y="103505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39292" name="Text Box 3"/>
          <p:cNvSpPr txBox="1">
            <a:spLocks/>
          </p:cNvSpPr>
          <p:nvPr/>
        </p:nvSpPr>
        <p:spPr bwMode="auto">
          <a:xfrm>
            <a:off x="1691640" y="4612006"/>
            <a:ext cx="1594485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215" dirty="0"/>
              <a:t>acceleration non-zero</a:t>
            </a:r>
          </a:p>
        </p:txBody>
      </p:sp>
      <p:sp>
        <p:nvSpPr>
          <p:cNvPr id="139293" name="Text Box 3"/>
          <p:cNvSpPr txBox="1">
            <a:spLocks/>
          </p:cNvSpPr>
          <p:nvPr/>
        </p:nvSpPr>
        <p:spPr bwMode="auto">
          <a:xfrm>
            <a:off x="2411730" y="3840481"/>
            <a:ext cx="1543050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215"/>
              <a:t>acceleration zero</a:t>
            </a:r>
          </a:p>
        </p:txBody>
      </p:sp>
      <p:sp>
        <p:nvSpPr>
          <p:cNvPr id="139294" name="Freeform 72"/>
          <p:cNvSpPr>
            <a:spLocks noChangeArrowheads="1"/>
          </p:cNvSpPr>
          <p:nvPr/>
        </p:nvSpPr>
        <p:spPr bwMode="auto">
          <a:xfrm>
            <a:off x="3757613" y="3951923"/>
            <a:ext cx="154305" cy="171450"/>
          </a:xfrm>
          <a:custGeom>
            <a:avLst/>
            <a:gdLst>
              <a:gd name="T0" fmla="*/ 0 w 228600"/>
              <a:gd name="T1" fmla="*/ 25400 h 254000"/>
              <a:gd name="T2" fmla="*/ 101600 w 228600"/>
              <a:gd name="T3" fmla="*/ 25400 h 254000"/>
              <a:gd name="T4" fmla="*/ 114300 w 228600"/>
              <a:gd name="T5" fmla="*/ 177800 h 254000"/>
              <a:gd name="T6" fmla="*/ 228600 w 228600"/>
              <a:gd name="T7" fmla="*/ 254000 h 254000"/>
              <a:gd name="T8" fmla="*/ 0 60000 65536"/>
              <a:gd name="T9" fmla="*/ 0 60000 65536"/>
              <a:gd name="T10" fmla="*/ 0 60000 65536"/>
              <a:gd name="T11" fmla="*/ 0 60000 65536"/>
              <a:gd name="T12" fmla="*/ 0 w 228600"/>
              <a:gd name="T13" fmla="*/ 0 h 254000"/>
              <a:gd name="T14" fmla="*/ 228600 w 228600"/>
              <a:gd name="T15" fmla="*/ 254000 h 254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600" h="254000">
                <a:moveTo>
                  <a:pt x="0" y="25400"/>
                </a:moveTo>
                <a:cubicBezTo>
                  <a:pt x="41275" y="12700"/>
                  <a:pt x="82550" y="0"/>
                  <a:pt x="101600" y="25400"/>
                </a:cubicBezTo>
                <a:cubicBezTo>
                  <a:pt x="120650" y="50800"/>
                  <a:pt x="93133" y="139700"/>
                  <a:pt x="114300" y="177800"/>
                </a:cubicBezTo>
                <a:cubicBezTo>
                  <a:pt x="135467" y="215900"/>
                  <a:pt x="182033" y="234950"/>
                  <a:pt x="228600" y="254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39295" name="Freeform 73"/>
          <p:cNvSpPr>
            <a:spLocks noChangeArrowheads="1"/>
          </p:cNvSpPr>
          <p:nvPr/>
        </p:nvSpPr>
        <p:spPr bwMode="auto">
          <a:xfrm>
            <a:off x="3183255" y="4749165"/>
            <a:ext cx="154305" cy="171450"/>
          </a:xfrm>
          <a:custGeom>
            <a:avLst/>
            <a:gdLst>
              <a:gd name="T0" fmla="*/ 0 w 228600"/>
              <a:gd name="T1" fmla="*/ 25400 h 254000"/>
              <a:gd name="T2" fmla="*/ 101600 w 228600"/>
              <a:gd name="T3" fmla="*/ 25400 h 254000"/>
              <a:gd name="T4" fmla="*/ 114300 w 228600"/>
              <a:gd name="T5" fmla="*/ 177800 h 254000"/>
              <a:gd name="T6" fmla="*/ 228600 w 228600"/>
              <a:gd name="T7" fmla="*/ 254000 h 254000"/>
              <a:gd name="T8" fmla="*/ 0 60000 65536"/>
              <a:gd name="T9" fmla="*/ 0 60000 65536"/>
              <a:gd name="T10" fmla="*/ 0 60000 65536"/>
              <a:gd name="T11" fmla="*/ 0 60000 65536"/>
              <a:gd name="T12" fmla="*/ 0 w 228600"/>
              <a:gd name="T13" fmla="*/ 0 h 254000"/>
              <a:gd name="T14" fmla="*/ 228600 w 228600"/>
              <a:gd name="T15" fmla="*/ 254000 h 254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600" h="254000">
                <a:moveTo>
                  <a:pt x="0" y="25400"/>
                </a:moveTo>
                <a:cubicBezTo>
                  <a:pt x="41275" y="12700"/>
                  <a:pt x="82550" y="0"/>
                  <a:pt x="101600" y="25400"/>
                </a:cubicBezTo>
                <a:cubicBezTo>
                  <a:pt x="120650" y="50800"/>
                  <a:pt x="93133" y="139700"/>
                  <a:pt x="114300" y="177800"/>
                </a:cubicBezTo>
                <a:cubicBezTo>
                  <a:pt x="135467" y="215900"/>
                  <a:pt x="182033" y="234950"/>
                  <a:pt x="228600" y="254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</p:spTree>
    <p:extLst>
      <p:ext uri="{BB962C8B-B14F-4D97-AF65-F5344CB8AC3E}">
        <p14:creationId xmlns:p14="http://schemas.microsoft.com/office/powerpoint/2010/main" val="129484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/>
      <p:bldP spid="139283" grpId="0"/>
      <p:bldP spid="139284" grpId="0"/>
      <p:bldP spid="139286" grpId="0"/>
      <p:bldP spid="139288" grpId="0" animBg="1"/>
      <p:bldP spid="139289" grpId="0"/>
      <p:bldP spid="139291" grpId="0" animBg="1"/>
      <p:bldP spid="139292" grpId="0"/>
      <p:bldP spid="139293" grpId="0"/>
      <p:bldP spid="1392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26" name="Group 61"/>
          <p:cNvGrpSpPr>
            <a:grpSpLocks/>
          </p:cNvGrpSpPr>
          <p:nvPr/>
        </p:nvGrpSpPr>
        <p:grpSpPr bwMode="auto">
          <a:xfrm>
            <a:off x="1760220" y="1525905"/>
            <a:ext cx="5434965" cy="4076224"/>
            <a:chOff x="914400" y="990600"/>
            <a:chExt cx="4572000" cy="3429000"/>
          </a:xfrm>
        </p:grpSpPr>
        <p:sp>
          <p:nvSpPr>
            <p:cNvPr id="141340" name="Line 9"/>
            <p:cNvSpPr>
              <a:spLocks noChangeShapeType="1"/>
            </p:cNvSpPr>
            <p:nvPr/>
          </p:nvSpPr>
          <p:spPr bwMode="auto">
            <a:xfrm>
              <a:off x="1219200" y="990600"/>
              <a:ext cx="0" cy="3429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41" name="Line 10"/>
            <p:cNvSpPr>
              <a:spLocks noChangeShapeType="1"/>
            </p:cNvSpPr>
            <p:nvPr/>
          </p:nvSpPr>
          <p:spPr bwMode="auto">
            <a:xfrm>
              <a:off x="914400" y="2667000"/>
              <a:ext cx="4572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grpSp>
          <p:nvGrpSpPr>
            <p:cNvPr id="141342" name="Group 17"/>
            <p:cNvGrpSpPr>
              <a:grpSpLocks/>
            </p:cNvGrpSpPr>
            <p:nvPr/>
          </p:nvGrpSpPr>
          <p:grpSpPr bwMode="auto">
            <a:xfrm>
              <a:off x="1143000" y="2667000"/>
              <a:ext cx="152400" cy="1524000"/>
              <a:chOff x="720" y="1680"/>
              <a:chExt cx="96" cy="960"/>
            </a:xfrm>
          </p:grpSpPr>
          <p:sp>
            <p:nvSpPr>
              <p:cNvPr id="141377" name="Line 1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8" name="Line 1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9" name="Line 13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80" name="Line 14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81" name="Line 1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82" name="Line 16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grpSp>
          <p:nvGrpSpPr>
            <p:cNvPr id="141343" name="Group 18"/>
            <p:cNvGrpSpPr>
              <a:grpSpLocks/>
            </p:cNvGrpSpPr>
            <p:nvPr/>
          </p:nvGrpSpPr>
          <p:grpSpPr bwMode="auto">
            <a:xfrm>
              <a:off x="1143000" y="1143000"/>
              <a:ext cx="152400" cy="1524000"/>
              <a:chOff x="720" y="1680"/>
              <a:chExt cx="96" cy="960"/>
            </a:xfrm>
          </p:grpSpPr>
          <p:sp>
            <p:nvSpPr>
              <p:cNvPr id="141371" name="Line 19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2" name="Line 20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3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4" name="Line 22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5" name="Line 23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6" name="Line 24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41344" name="Line 25"/>
            <p:cNvSpPr>
              <a:spLocks noChangeShapeType="1"/>
            </p:cNvSpPr>
            <p:nvPr/>
          </p:nvSpPr>
          <p:spPr bwMode="auto">
            <a:xfrm>
              <a:off x="1219200" y="4191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45" name="Line 26"/>
            <p:cNvSpPr>
              <a:spLocks noChangeShapeType="1"/>
            </p:cNvSpPr>
            <p:nvPr/>
          </p:nvSpPr>
          <p:spPr bwMode="auto">
            <a:xfrm>
              <a:off x="1219200" y="3886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46" name="Line 27"/>
            <p:cNvSpPr>
              <a:spLocks noChangeShapeType="1"/>
            </p:cNvSpPr>
            <p:nvPr/>
          </p:nvSpPr>
          <p:spPr bwMode="auto">
            <a:xfrm>
              <a:off x="1219200" y="3581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47" name="Line 28"/>
            <p:cNvSpPr>
              <a:spLocks noChangeShapeType="1"/>
            </p:cNvSpPr>
            <p:nvPr/>
          </p:nvSpPr>
          <p:spPr bwMode="auto">
            <a:xfrm>
              <a:off x="1219200" y="3276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48" name="Line 29"/>
            <p:cNvSpPr>
              <a:spLocks noChangeShapeType="1"/>
            </p:cNvSpPr>
            <p:nvPr/>
          </p:nvSpPr>
          <p:spPr bwMode="auto">
            <a:xfrm>
              <a:off x="1219200" y="2971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49" name="Line 30"/>
            <p:cNvSpPr>
              <a:spLocks noChangeShapeType="1"/>
            </p:cNvSpPr>
            <p:nvPr/>
          </p:nvSpPr>
          <p:spPr bwMode="auto">
            <a:xfrm>
              <a:off x="1219200" y="2667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0" name="Line 31"/>
            <p:cNvSpPr>
              <a:spLocks noChangeShapeType="1"/>
            </p:cNvSpPr>
            <p:nvPr/>
          </p:nvSpPr>
          <p:spPr bwMode="auto">
            <a:xfrm>
              <a:off x="1219200" y="2362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1" name="Line 32"/>
            <p:cNvSpPr>
              <a:spLocks noChangeShapeType="1"/>
            </p:cNvSpPr>
            <p:nvPr/>
          </p:nvSpPr>
          <p:spPr bwMode="auto">
            <a:xfrm>
              <a:off x="1219200" y="2057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2" name="Line 33"/>
            <p:cNvSpPr>
              <a:spLocks noChangeShapeType="1"/>
            </p:cNvSpPr>
            <p:nvPr/>
          </p:nvSpPr>
          <p:spPr bwMode="auto">
            <a:xfrm>
              <a:off x="1219200" y="1752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3" name="Line 34"/>
            <p:cNvSpPr>
              <a:spLocks noChangeShapeType="1"/>
            </p:cNvSpPr>
            <p:nvPr/>
          </p:nvSpPr>
          <p:spPr bwMode="auto">
            <a:xfrm>
              <a:off x="1219200" y="1447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4" name="Line 35"/>
            <p:cNvSpPr>
              <a:spLocks noChangeShapeType="1"/>
            </p:cNvSpPr>
            <p:nvPr/>
          </p:nvSpPr>
          <p:spPr bwMode="auto">
            <a:xfrm>
              <a:off x="1219200" y="1143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5" name="Line 37"/>
            <p:cNvSpPr>
              <a:spLocks noChangeShapeType="1"/>
            </p:cNvSpPr>
            <p:nvPr/>
          </p:nvSpPr>
          <p:spPr bwMode="auto">
            <a:xfrm>
              <a:off x="160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6" name="Line 38"/>
            <p:cNvSpPr>
              <a:spLocks noChangeShapeType="1"/>
            </p:cNvSpPr>
            <p:nvPr/>
          </p:nvSpPr>
          <p:spPr bwMode="auto">
            <a:xfrm>
              <a:off x="1981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7" name="Line 39"/>
            <p:cNvSpPr>
              <a:spLocks noChangeShapeType="1"/>
            </p:cNvSpPr>
            <p:nvPr/>
          </p:nvSpPr>
          <p:spPr bwMode="auto">
            <a:xfrm>
              <a:off x="2362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8" name="Line 40"/>
            <p:cNvSpPr>
              <a:spLocks noChangeShapeType="1"/>
            </p:cNvSpPr>
            <p:nvPr/>
          </p:nvSpPr>
          <p:spPr bwMode="auto">
            <a:xfrm>
              <a:off x="2743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59" name="Line 41"/>
            <p:cNvSpPr>
              <a:spLocks noChangeShapeType="1"/>
            </p:cNvSpPr>
            <p:nvPr/>
          </p:nvSpPr>
          <p:spPr bwMode="auto">
            <a:xfrm>
              <a:off x="3124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0" name="Line 42"/>
            <p:cNvSpPr>
              <a:spLocks noChangeShapeType="1"/>
            </p:cNvSpPr>
            <p:nvPr/>
          </p:nvSpPr>
          <p:spPr bwMode="auto">
            <a:xfrm>
              <a:off x="3505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1" name="Line 43"/>
            <p:cNvSpPr>
              <a:spLocks noChangeShapeType="1"/>
            </p:cNvSpPr>
            <p:nvPr/>
          </p:nvSpPr>
          <p:spPr bwMode="auto">
            <a:xfrm>
              <a:off x="3886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2" name="Line 44"/>
            <p:cNvSpPr>
              <a:spLocks noChangeShapeType="1"/>
            </p:cNvSpPr>
            <p:nvPr/>
          </p:nvSpPr>
          <p:spPr bwMode="auto">
            <a:xfrm>
              <a:off x="4267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3" name="Line 45"/>
            <p:cNvSpPr>
              <a:spLocks noChangeShapeType="1"/>
            </p:cNvSpPr>
            <p:nvPr/>
          </p:nvSpPr>
          <p:spPr bwMode="auto">
            <a:xfrm>
              <a:off x="4648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4" name="Line 46"/>
            <p:cNvSpPr>
              <a:spLocks noChangeShapeType="1"/>
            </p:cNvSpPr>
            <p:nvPr/>
          </p:nvSpPr>
          <p:spPr bwMode="auto">
            <a:xfrm>
              <a:off x="5029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5" name="Line 50"/>
            <p:cNvSpPr>
              <a:spLocks noChangeShapeType="1"/>
            </p:cNvSpPr>
            <p:nvPr/>
          </p:nvSpPr>
          <p:spPr bwMode="auto">
            <a:xfrm>
              <a:off x="541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6" name="Line 61"/>
            <p:cNvSpPr>
              <a:spLocks noChangeShapeType="1"/>
            </p:cNvSpPr>
            <p:nvPr/>
          </p:nvSpPr>
          <p:spPr bwMode="auto">
            <a:xfrm>
              <a:off x="1219200" y="3886200"/>
              <a:ext cx="914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7" name="Line 62"/>
            <p:cNvSpPr>
              <a:spLocks noChangeShapeType="1"/>
            </p:cNvSpPr>
            <p:nvPr/>
          </p:nvSpPr>
          <p:spPr bwMode="auto">
            <a:xfrm>
              <a:off x="4114800" y="1447800"/>
              <a:ext cx="838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8" name="Line 6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76400" cy="2286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69" name="Line 67"/>
            <p:cNvSpPr>
              <a:spLocks noChangeShapeType="1"/>
            </p:cNvSpPr>
            <p:nvPr/>
          </p:nvSpPr>
          <p:spPr bwMode="auto">
            <a:xfrm flipV="1">
              <a:off x="2133600" y="38100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1370" name="Line 68"/>
            <p:cNvSpPr>
              <a:spLocks noChangeShapeType="1"/>
            </p:cNvSpPr>
            <p:nvPr/>
          </p:nvSpPr>
          <p:spPr bwMode="auto">
            <a:xfrm flipH="1">
              <a:off x="3962400" y="14478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</p:grpSp>
      <p:sp>
        <p:nvSpPr>
          <p:cNvPr id="141327" name="Text Box 3"/>
          <p:cNvSpPr txBox="1">
            <a:spLocks/>
          </p:cNvSpPr>
          <p:nvPr/>
        </p:nvSpPr>
        <p:spPr bwMode="auto">
          <a:xfrm>
            <a:off x="1434465" y="1062990"/>
            <a:ext cx="56064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620"/>
              <a:t>1.) As </a:t>
            </a:r>
            <a:r>
              <a:rPr lang="en-US" altLang="en-US" sz="1620" i="1">
                <a:solidFill>
                  <a:srgbClr val="E30D18"/>
                </a:solidFill>
              </a:rPr>
              <a:t>velocity versus time</a:t>
            </a:r>
            <a:r>
              <a:rPr lang="en-US" altLang="en-US" sz="1620"/>
              <a:t> graph:</a:t>
            </a: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2951797" y="353187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4" imgW="127000" imgH="152400" progId="Equation.DSMT4">
                  <p:embed/>
                </p:oleObj>
              </mc:Choice>
              <mc:Fallback>
                <p:oleObj name="Equation" r:id="rId4" imgW="127000" imgH="152400" progId="Equation.DSMT4">
                  <p:embed/>
                  <p:pic>
                    <p:nvPicPr>
                      <p:cNvPr id="141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797" y="353187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3851910" y="353187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6" imgW="127000" imgH="152400" progId="Equation.DSMT4">
                  <p:embed/>
                </p:oleObj>
              </mc:Choice>
              <mc:Fallback>
                <p:oleObj name="Equation" r:id="rId6" imgW="127000" imgH="152400" progId="Equation.DSMT4">
                  <p:embed/>
                  <p:pic>
                    <p:nvPicPr>
                      <p:cNvPr id="141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10" y="353187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4739164" y="3531870"/>
          <a:ext cx="19288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141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164" y="3531870"/>
                        <a:ext cx="19288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5652136" y="3531870"/>
          <a:ext cx="19288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0" imgW="190500" imgH="152400" progId="Equation.DSMT4">
                  <p:embed/>
                </p:oleObj>
              </mc:Choice>
              <mc:Fallback>
                <p:oleObj name="Equation" r:id="rId10" imgW="190500" imgH="152400" progId="Equation.DSMT4">
                  <p:embed/>
                  <p:pic>
                    <p:nvPicPr>
                      <p:cNvPr id="141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36" y="3531870"/>
                        <a:ext cx="19288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6526530" y="3531870"/>
          <a:ext cx="205740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2" imgW="203200" imgH="152400" progId="Equation.DSMT4">
                  <p:embed/>
                </p:oleObj>
              </mc:Choice>
              <mc:Fallback>
                <p:oleObj name="Equation" r:id="rId12" imgW="203200" imgH="152400" progId="Equation.DSMT4">
                  <p:embed/>
                  <p:pic>
                    <p:nvPicPr>
                      <p:cNvPr id="141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530" y="3531870"/>
                        <a:ext cx="205740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1833087" y="4149090"/>
          <a:ext cx="218599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4" imgW="215900" imgH="152400" progId="Equation.DSMT4">
                  <p:embed/>
                </p:oleObj>
              </mc:Choice>
              <mc:Fallback>
                <p:oleObj name="Equation" r:id="rId14" imgW="215900" imgH="152400" progId="Equation.DSMT4">
                  <p:embed/>
                  <p:pic>
                    <p:nvPicPr>
                      <p:cNvPr id="141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87" y="4149090"/>
                        <a:ext cx="218599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1833086" y="4869180"/>
          <a:ext cx="205740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16" imgW="203200" imgH="152400" progId="Equation.DSMT4">
                  <p:embed/>
                </p:oleObj>
              </mc:Choice>
              <mc:Fallback>
                <p:oleObj name="Equation" r:id="rId16" imgW="203200" imgH="152400" progId="Equation.DSMT4">
                  <p:embed/>
                  <p:pic>
                    <p:nvPicPr>
                      <p:cNvPr id="141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86" y="4869180"/>
                        <a:ext cx="205740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9"/>
          <p:cNvGraphicFramePr>
            <a:graphicFrameLocks noChangeAspect="1"/>
          </p:cNvGraphicFramePr>
          <p:nvPr/>
        </p:nvGraphicFramePr>
        <p:xfrm>
          <a:off x="1858804" y="270891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8" imgW="127000" imgH="152400" progId="Equation.DSMT4">
                  <p:embed/>
                </p:oleObj>
              </mc:Choice>
              <mc:Fallback>
                <p:oleObj name="Equation" r:id="rId18" imgW="127000" imgH="152400" progId="Equation.DSMT4">
                  <p:embed/>
                  <p:pic>
                    <p:nvPicPr>
                      <p:cNvPr id="1413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04" y="270891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2" name="Object 10"/>
          <p:cNvGraphicFramePr>
            <a:graphicFrameLocks noChangeAspect="1"/>
          </p:cNvGraphicFramePr>
          <p:nvPr/>
        </p:nvGraphicFramePr>
        <p:xfrm>
          <a:off x="1858804" y="198882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19" imgW="127000" imgH="152400" progId="Equation.DSMT4">
                  <p:embed/>
                </p:oleObj>
              </mc:Choice>
              <mc:Fallback>
                <p:oleObj name="Equation" r:id="rId19" imgW="127000" imgH="152400" progId="Equation.DSMT4">
                  <p:embed/>
                  <p:pic>
                    <p:nvPicPr>
                      <p:cNvPr id="1413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04" y="198882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8" name="Rectangle 58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1329" name="TextBox 59"/>
          <p:cNvSpPr txBox="1">
            <a:spLocks noChangeArrowheads="1"/>
          </p:cNvSpPr>
          <p:nvPr/>
        </p:nvSpPr>
        <p:spPr bwMode="auto">
          <a:xfrm>
            <a:off x="7603451" y="5743575"/>
            <a:ext cx="292068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810"/>
              <a:t>3.)</a:t>
            </a:r>
          </a:p>
        </p:txBody>
      </p:sp>
      <p:sp>
        <p:nvSpPr>
          <p:cNvPr id="141330" name="Text Box 3"/>
          <p:cNvSpPr txBox="1">
            <a:spLocks/>
          </p:cNvSpPr>
          <p:nvPr/>
        </p:nvSpPr>
        <p:spPr bwMode="auto">
          <a:xfrm>
            <a:off x="5634990" y="1834515"/>
            <a:ext cx="1868805" cy="12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 dirty="0"/>
              <a:t>body moving with constant velocity v = 8 m/s; you know its traveling in positive direction but you don’t know its coordinate</a:t>
            </a:r>
          </a:p>
        </p:txBody>
      </p:sp>
      <p:sp>
        <p:nvSpPr>
          <p:cNvPr id="141331" name="Text Box 3"/>
          <p:cNvSpPr txBox="1">
            <a:spLocks/>
          </p:cNvSpPr>
          <p:nvPr/>
        </p:nvSpPr>
        <p:spPr bwMode="auto">
          <a:xfrm>
            <a:off x="4451985" y="3590807"/>
            <a:ext cx="1303020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velocity zero at t = 10 sec point</a:t>
            </a:r>
          </a:p>
        </p:txBody>
      </p:sp>
      <p:sp>
        <p:nvSpPr>
          <p:cNvPr id="141332" name="Freeform 65"/>
          <p:cNvSpPr>
            <a:spLocks noChangeArrowheads="1"/>
          </p:cNvSpPr>
          <p:nvPr/>
        </p:nvSpPr>
        <p:spPr bwMode="auto">
          <a:xfrm>
            <a:off x="4409123" y="3566160"/>
            <a:ext cx="85725" cy="200383"/>
          </a:xfrm>
          <a:custGeom>
            <a:avLst/>
            <a:gdLst>
              <a:gd name="T0" fmla="*/ 127000 w 127000"/>
              <a:gd name="T1" fmla="*/ 255365 h 296333"/>
              <a:gd name="T2" fmla="*/ 50800 w 127000"/>
              <a:gd name="T3" fmla="*/ 255365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1333" name="Text Box 3"/>
          <p:cNvSpPr txBox="1">
            <a:spLocks/>
          </p:cNvSpPr>
          <p:nvPr/>
        </p:nvSpPr>
        <p:spPr bwMode="auto">
          <a:xfrm>
            <a:off x="3894772" y="4175880"/>
            <a:ext cx="2528888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 dirty="0"/>
              <a:t>body changing velocity (accelerating) constantly; magnitude getting smaller with time</a:t>
            </a:r>
          </a:p>
        </p:txBody>
      </p:sp>
      <p:sp>
        <p:nvSpPr>
          <p:cNvPr id="141334" name="Freeform 67"/>
          <p:cNvSpPr>
            <a:spLocks noChangeArrowheads="1"/>
          </p:cNvSpPr>
          <p:nvPr/>
        </p:nvSpPr>
        <p:spPr bwMode="auto">
          <a:xfrm>
            <a:off x="3851910" y="4254104"/>
            <a:ext cx="85725" cy="199311"/>
          </a:xfrm>
          <a:custGeom>
            <a:avLst/>
            <a:gdLst>
              <a:gd name="T0" fmla="*/ 127000 w 127000"/>
              <a:gd name="T1" fmla="*/ 251289 h 296333"/>
              <a:gd name="T2" fmla="*/ 50800 w 127000"/>
              <a:gd name="T3" fmla="*/ 251289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1335" name="Freeform 68"/>
          <p:cNvSpPr>
            <a:spLocks noChangeArrowheads="1"/>
          </p:cNvSpPr>
          <p:nvPr/>
        </p:nvSpPr>
        <p:spPr bwMode="auto">
          <a:xfrm>
            <a:off x="4649152" y="2426017"/>
            <a:ext cx="540068" cy="728663"/>
          </a:xfrm>
          <a:custGeom>
            <a:avLst/>
            <a:gdLst>
              <a:gd name="T0" fmla="*/ 0 w 800100"/>
              <a:gd name="T1" fmla="*/ 1079500 h 1079500"/>
              <a:gd name="T2" fmla="*/ 0 w 800100"/>
              <a:gd name="T3" fmla="*/ 0 h 1079500"/>
              <a:gd name="T4" fmla="*/ 800100 w 800100"/>
              <a:gd name="T5" fmla="*/ 0 h 1079500"/>
              <a:gd name="T6" fmla="*/ 0 60000 65536"/>
              <a:gd name="T7" fmla="*/ 0 60000 65536"/>
              <a:gd name="T8" fmla="*/ 0 60000 65536"/>
              <a:gd name="T9" fmla="*/ 0 w 800100"/>
              <a:gd name="T10" fmla="*/ 0 h 1079500"/>
              <a:gd name="T11" fmla="*/ 800100 w 800100"/>
              <a:gd name="T12" fmla="*/ 1079500 h 107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100" h="1079500">
                <a:moveTo>
                  <a:pt x="0" y="1079500"/>
                </a:moveTo>
                <a:lnTo>
                  <a:pt x="0" y="0"/>
                </a:lnTo>
                <a:lnTo>
                  <a:pt x="80010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>
              <a:solidFill>
                <a:srgbClr val="FF0000"/>
              </a:solidFill>
            </a:endParaRPr>
          </a:p>
        </p:txBody>
      </p:sp>
      <p:graphicFrame>
        <p:nvGraphicFramePr>
          <p:cNvPr id="141323" name="Object 11"/>
          <p:cNvGraphicFramePr>
            <a:graphicFrameLocks noChangeAspect="1"/>
          </p:cNvGraphicFramePr>
          <p:nvPr/>
        </p:nvGraphicFramePr>
        <p:xfrm>
          <a:off x="2322791" y="1680210"/>
          <a:ext cx="1950244" cy="38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20" imgW="1968500" imgH="393700" progId="Equation.DSMT4">
                  <p:embed/>
                </p:oleObj>
              </mc:Choice>
              <mc:Fallback>
                <p:oleObj name="Equation" r:id="rId20" imgW="1968500" imgH="393700" progId="Equation.DSMT4">
                  <p:embed/>
                  <p:pic>
                    <p:nvPicPr>
                      <p:cNvPr id="141323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791" y="1680210"/>
                        <a:ext cx="1950244" cy="38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6" name="Freeform 78"/>
          <p:cNvSpPr>
            <a:spLocks noChangeArrowheads="1"/>
          </p:cNvSpPr>
          <p:nvPr/>
        </p:nvSpPr>
        <p:spPr bwMode="auto">
          <a:xfrm>
            <a:off x="4310539" y="1864519"/>
            <a:ext cx="261461" cy="698659"/>
          </a:xfrm>
          <a:custGeom>
            <a:avLst/>
            <a:gdLst>
              <a:gd name="T0" fmla="*/ 6350 w 387350"/>
              <a:gd name="T1" fmla="*/ 107950 h 1035050"/>
              <a:gd name="T2" fmla="*/ 196850 w 387350"/>
              <a:gd name="T3" fmla="*/ 107950 h 1035050"/>
              <a:gd name="T4" fmla="*/ 31750 w 387350"/>
              <a:gd name="T5" fmla="*/ 755650 h 1035050"/>
              <a:gd name="T6" fmla="*/ 387350 w 387350"/>
              <a:gd name="T7" fmla="*/ 1035050 h 1035050"/>
              <a:gd name="T8" fmla="*/ 0 60000 65536"/>
              <a:gd name="T9" fmla="*/ 0 60000 65536"/>
              <a:gd name="T10" fmla="*/ 0 60000 65536"/>
              <a:gd name="T11" fmla="*/ 0 60000 65536"/>
              <a:gd name="T12" fmla="*/ 0 w 387350"/>
              <a:gd name="T13" fmla="*/ 0 h 1035050"/>
              <a:gd name="T14" fmla="*/ 387350 w 387350"/>
              <a:gd name="T15" fmla="*/ 1035050 h 1035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350" h="1035050">
                <a:moveTo>
                  <a:pt x="6350" y="107950"/>
                </a:moveTo>
                <a:cubicBezTo>
                  <a:pt x="99483" y="53975"/>
                  <a:pt x="192617" y="0"/>
                  <a:pt x="196850" y="107950"/>
                </a:cubicBezTo>
                <a:cubicBezTo>
                  <a:pt x="201083" y="215900"/>
                  <a:pt x="0" y="601133"/>
                  <a:pt x="31750" y="755650"/>
                </a:cubicBezTo>
                <a:cubicBezTo>
                  <a:pt x="63500" y="910167"/>
                  <a:pt x="387350" y="1035050"/>
                  <a:pt x="387350" y="103505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1337" name="Text Box 3"/>
          <p:cNvSpPr txBox="1">
            <a:spLocks/>
          </p:cNvSpPr>
          <p:nvPr/>
        </p:nvSpPr>
        <p:spPr bwMode="auto">
          <a:xfrm>
            <a:off x="2205990" y="4714875"/>
            <a:ext cx="1903095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moving with constant velocity v = -8 m/s; you know it’s traveling in negative direction but you don’t know its coordinate</a:t>
            </a:r>
          </a:p>
        </p:txBody>
      </p:sp>
      <p:sp>
        <p:nvSpPr>
          <p:cNvPr id="141338" name="Text Box 3"/>
          <p:cNvSpPr txBox="1">
            <a:spLocks/>
          </p:cNvSpPr>
          <p:nvPr/>
        </p:nvSpPr>
        <p:spPr bwMode="auto">
          <a:xfrm>
            <a:off x="4820602" y="2959656"/>
            <a:ext cx="2065973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 dirty="0"/>
              <a:t>body accelerating </a:t>
            </a:r>
            <a:r>
              <a:rPr lang="mr-IN" altLang="en-US" sz="1215" dirty="0"/>
              <a:t>–</a:t>
            </a:r>
            <a:r>
              <a:rPr lang="en-US" altLang="en-US" sz="1215" dirty="0"/>
              <a:t> velocity getting bigger with time</a:t>
            </a:r>
          </a:p>
        </p:txBody>
      </p:sp>
      <p:sp>
        <p:nvSpPr>
          <p:cNvPr id="141339" name="Freeform 76"/>
          <p:cNvSpPr>
            <a:spLocks noChangeArrowheads="1"/>
          </p:cNvSpPr>
          <p:nvPr/>
        </p:nvSpPr>
        <p:spPr bwMode="auto">
          <a:xfrm>
            <a:off x="4777740" y="3037880"/>
            <a:ext cx="85725" cy="200382"/>
          </a:xfrm>
          <a:custGeom>
            <a:avLst/>
            <a:gdLst>
              <a:gd name="T0" fmla="*/ 127000 w 127000"/>
              <a:gd name="T1" fmla="*/ 255362 h 296333"/>
              <a:gd name="T2" fmla="*/ 50800 w 127000"/>
              <a:gd name="T3" fmla="*/ 255362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graphicFrame>
        <p:nvGraphicFramePr>
          <p:cNvPr id="141324" name="Object 12"/>
          <p:cNvGraphicFramePr>
            <a:graphicFrameLocks noChangeAspect="1"/>
          </p:cNvGraphicFramePr>
          <p:nvPr/>
        </p:nvGraphicFramePr>
        <p:xfrm>
          <a:off x="3932278" y="2630686"/>
          <a:ext cx="634365" cy="14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22" imgW="711200" imgH="165100" progId="Equation.DSMT4">
                  <p:embed/>
                </p:oleObj>
              </mc:Choice>
              <mc:Fallback>
                <p:oleObj name="Equation" r:id="rId22" imgW="711200" imgH="165100" progId="Equation.DSMT4">
                  <p:embed/>
                  <p:pic>
                    <p:nvPicPr>
                      <p:cNvPr id="141324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78" y="2630686"/>
                        <a:ext cx="634365" cy="14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13"/>
          <p:cNvGraphicFramePr>
            <a:graphicFrameLocks noChangeAspect="1"/>
          </p:cNvGraphicFramePr>
          <p:nvPr/>
        </p:nvGraphicFramePr>
        <p:xfrm>
          <a:off x="4490561" y="2245995"/>
          <a:ext cx="59686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24" imgW="635000" imgH="165100" progId="Equation.DSMT4">
                  <p:embed/>
                </p:oleObj>
              </mc:Choice>
              <mc:Fallback>
                <p:oleObj name="Equation" r:id="rId24" imgW="635000" imgH="165100" progId="Equation.DSMT4">
                  <p:embed/>
                  <p:pic>
                    <p:nvPicPr>
                      <p:cNvPr id="141325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561" y="2245995"/>
                        <a:ext cx="59686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49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0" grpId="0"/>
      <p:bldP spid="141331" grpId="0"/>
      <p:bldP spid="141333" grpId="0"/>
      <p:bldP spid="141335" grpId="0" animBg="1"/>
      <p:bldP spid="141336" grpId="0" animBg="1"/>
      <p:bldP spid="141337" grpId="0"/>
      <p:bldP spid="141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4" name="Group 61"/>
          <p:cNvGrpSpPr>
            <a:grpSpLocks/>
          </p:cNvGrpSpPr>
          <p:nvPr/>
        </p:nvGrpSpPr>
        <p:grpSpPr bwMode="auto">
          <a:xfrm>
            <a:off x="1760220" y="1525905"/>
            <a:ext cx="5434965" cy="4076224"/>
            <a:chOff x="914400" y="990600"/>
            <a:chExt cx="4572000" cy="3429000"/>
          </a:xfrm>
        </p:grpSpPr>
        <p:sp>
          <p:nvSpPr>
            <p:cNvPr id="143386" name="Line 9"/>
            <p:cNvSpPr>
              <a:spLocks noChangeShapeType="1"/>
            </p:cNvSpPr>
            <p:nvPr/>
          </p:nvSpPr>
          <p:spPr bwMode="auto">
            <a:xfrm>
              <a:off x="1219200" y="990600"/>
              <a:ext cx="0" cy="3429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87" name="Line 10"/>
            <p:cNvSpPr>
              <a:spLocks noChangeShapeType="1"/>
            </p:cNvSpPr>
            <p:nvPr/>
          </p:nvSpPr>
          <p:spPr bwMode="auto">
            <a:xfrm>
              <a:off x="914400" y="2667000"/>
              <a:ext cx="4572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grpSp>
          <p:nvGrpSpPr>
            <p:cNvPr id="143388" name="Group 17"/>
            <p:cNvGrpSpPr>
              <a:grpSpLocks/>
            </p:cNvGrpSpPr>
            <p:nvPr/>
          </p:nvGrpSpPr>
          <p:grpSpPr bwMode="auto">
            <a:xfrm>
              <a:off x="1143000" y="2667000"/>
              <a:ext cx="152400" cy="1524000"/>
              <a:chOff x="720" y="1680"/>
              <a:chExt cx="96" cy="960"/>
            </a:xfrm>
          </p:grpSpPr>
          <p:sp>
            <p:nvSpPr>
              <p:cNvPr id="143423" name="Line 1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4" name="Line 1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5" name="Line 13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6" name="Line 14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7" name="Line 1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8" name="Line 16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grpSp>
          <p:nvGrpSpPr>
            <p:cNvPr id="143389" name="Group 18"/>
            <p:cNvGrpSpPr>
              <a:grpSpLocks/>
            </p:cNvGrpSpPr>
            <p:nvPr/>
          </p:nvGrpSpPr>
          <p:grpSpPr bwMode="auto">
            <a:xfrm>
              <a:off x="1143000" y="1143000"/>
              <a:ext cx="152400" cy="1524000"/>
              <a:chOff x="720" y="1680"/>
              <a:chExt cx="96" cy="960"/>
            </a:xfrm>
          </p:grpSpPr>
          <p:sp>
            <p:nvSpPr>
              <p:cNvPr id="143417" name="Line 19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8" name="Line 20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9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0" name="Line 22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1" name="Line 23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22" name="Line 24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43390" name="Line 25"/>
            <p:cNvSpPr>
              <a:spLocks noChangeShapeType="1"/>
            </p:cNvSpPr>
            <p:nvPr/>
          </p:nvSpPr>
          <p:spPr bwMode="auto">
            <a:xfrm>
              <a:off x="1219200" y="4191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1" name="Line 26"/>
            <p:cNvSpPr>
              <a:spLocks noChangeShapeType="1"/>
            </p:cNvSpPr>
            <p:nvPr/>
          </p:nvSpPr>
          <p:spPr bwMode="auto">
            <a:xfrm>
              <a:off x="1219200" y="3886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2" name="Line 27"/>
            <p:cNvSpPr>
              <a:spLocks noChangeShapeType="1"/>
            </p:cNvSpPr>
            <p:nvPr/>
          </p:nvSpPr>
          <p:spPr bwMode="auto">
            <a:xfrm>
              <a:off x="1219200" y="3581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3" name="Line 28"/>
            <p:cNvSpPr>
              <a:spLocks noChangeShapeType="1"/>
            </p:cNvSpPr>
            <p:nvPr/>
          </p:nvSpPr>
          <p:spPr bwMode="auto">
            <a:xfrm>
              <a:off x="1219200" y="3276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4" name="Line 29"/>
            <p:cNvSpPr>
              <a:spLocks noChangeShapeType="1"/>
            </p:cNvSpPr>
            <p:nvPr/>
          </p:nvSpPr>
          <p:spPr bwMode="auto">
            <a:xfrm>
              <a:off x="1219200" y="2971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5" name="Line 30"/>
            <p:cNvSpPr>
              <a:spLocks noChangeShapeType="1"/>
            </p:cNvSpPr>
            <p:nvPr/>
          </p:nvSpPr>
          <p:spPr bwMode="auto">
            <a:xfrm>
              <a:off x="1219200" y="2667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6" name="Line 31"/>
            <p:cNvSpPr>
              <a:spLocks noChangeShapeType="1"/>
            </p:cNvSpPr>
            <p:nvPr/>
          </p:nvSpPr>
          <p:spPr bwMode="auto">
            <a:xfrm>
              <a:off x="1219200" y="2362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7" name="Line 32"/>
            <p:cNvSpPr>
              <a:spLocks noChangeShapeType="1"/>
            </p:cNvSpPr>
            <p:nvPr/>
          </p:nvSpPr>
          <p:spPr bwMode="auto">
            <a:xfrm>
              <a:off x="1219200" y="2057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8" name="Line 33"/>
            <p:cNvSpPr>
              <a:spLocks noChangeShapeType="1"/>
            </p:cNvSpPr>
            <p:nvPr/>
          </p:nvSpPr>
          <p:spPr bwMode="auto">
            <a:xfrm>
              <a:off x="1219200" y="1752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399" name="Line 34"/>
            <p:cNvSpPr>
              <a:spLocks noChangeShapeType="1"/>
            </p:cNvSpPr>
            <p:nvPr/>
          </p:nvSpPr>
          <p:spPr bwMode="auto">
            <a:xfrm>
              <a:off x="1219200" y="1447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0" name="Line 35"/>
            <p:cNvSpPr>
              <a:spLocks noChangeShapeType="1"/>
            </p:cNvSpPr>
            <p:nvPr/>
          </p:nvSpPr>
          <p:spPr bwMode="auto">
            <a:xfrm>
              <a:off x="1219200" y="1143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1" name="Line 37"/>
            <p:cNvSpPr>
              <a:spLocks noChangeShapeType="1"/>
            </p:cNvSpPr>
            <p:nvPr/>
          </p:nvSpPr>
          <p:spPr bwMode="auto">
            <a:xfrm>
              <a:off x="160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2" name="Line 38"/>
            <p:cNvSpPr>
              <a:spLocks noChangeShapeType="1"/>
            </p:cNvSpPr>
            <p:nvPr/>
          </p:nvSpPr>
          <p:spPr bwMode="auto">
            <a:xfrm>
              <a:off x="1981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3" name="Line 39"/>
            <p:cNvSpPr>
              <a:spLocks noChangeShapeType="1"/>
            </p:cNvSpPr>
            <p:nvPr/>
          </p:nvSpPr>
          <p:spPr bwMode="auto">
            <a:xfrm>
              <a:off x="2362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4" name="Line 40"/>
            <p:cNvSpPr>
              <a:spLocks noChangeShapeType="1"/>
            </p:cNvSpPr>
            <p:nvPr/>
          </p:nvSpPr>
          <p:spPr bwMode="auto">
            <a:xfrm>
              <a:off x="2743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5" name="Line 41"/>
            <p:cNvSpPr>
              <a:spLocks noChangeShapeType="1"/>
            </p:cNvSpPr>
            <p:nvPr/>
          </p:nvSpPr>
          <p:spPr bwMode="auto">
            <a:xfrm>
              <a:off x="3124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6" name="Line 42"/>
            <p:cNvSpPr>
              <a:spLocks noChangeShapeType="1"/>
            </p:cNvSpPr>
            <p:nvPr/>
          </p:nvSpPr>
          <p:spPr bwMode="auto">
            <a:xfrm>
              <a:off x="3505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7" name="Line 43"/>
            <p:cNvSpPr>
              <a:spLocks noChangeShapeType="1"/>
            </p:cNvSpPr>
            <p:nvPr/>
          </p:nvSpPr>
          <p:spPr bwMode="auto">
            <a:xfrm>
              <a:off x="3886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8" name="Line 44"/>
            <p:cNvSpPr>
              <a:spLocks noChangeShapeType="1"/>
            </p:cNvSpPr>
            <p:nvPr/>
          </p:nvSpPr>
          <p:spPr bwMode="auto">
            <a:xfrm>
              <a:off x="4267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09" name="Line 45"/>
            <p:cNvSpPr>
              <a:spLocks noChangeShapeType="1"/>
            </p:cNvSpPr>
            <p:nvPr/>
          </p:nvSpPr>
          <p:spPr bwMode="auto">
            <a:xfrm>
              <a:off x="4648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0" name="Line 46"/>
            <p:cNvSpPr>
              <a:spLocks noChangeShapeType="1"/>
            </p:cNvSpPr>
            <p:nvPr/>
          </p:nvSpPr>
          <p:spPr bwMode="auto">
            <a:xfrm>
              <a:off x="5029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1" name="Line 50"/>
            <p:cNvSpPr>
              <a:spLocks noChangeShapeType="1"/>
            </p:cNvSpPr>
            <p:nvPr/>
          </p:nvSpPr>
          <p:spPr bwMode="auto">
            <a:xfrm>
              <a:off x="541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2" name="Line 61"/>
            <p:cNvSpPr>
              <a:spLocks noChangeShapeType="1"/>
            </p:cNvSpPr>
            <p:nvPr/>
          </p:nvSpPr>
          <p:spPr bwMode="auto">
            <a:xfrm>
              <a:off x="1219200" y="3886200"/>
              <a:ext cx="914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3" name="Line 62"/>
            <p:cNvSpPr>
              <a:spLocks noChangeShapeType="1"/>
            </p:cNvSpPr>
            <p:nvPr/>
          </p:nvSpPr>
          <p:spPr bwMode="auto">
            <a:xfrm>
              <a:off x="4114800" y="1447800"/>
              <a:ext cx="838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4" name="Line 6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76400" cy="2286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5" name="Line 67"/>
            <p:cNvSpPr>
              <a:spLocks noChangeShapeType="1"/>
            </p:cNvSpPr>
            <p:nvPr/>
          </p:nvSpPr>
          <p:spPr bwMode="auto">
            <a:xfrm flipV="1">
              <a:off x="2133600" y="38100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  <p:sp>
          <p:nvSpPr>
            <p:cNvPr id="143416" name="Line 68"/>
            <p:cNvSpPr>
              <a:spLocks noChangeShapeType="1"/>
            </p:cNvSpPr>
            <p:nvPr/>
          </p:nvSpPr>
          <p:spPr bwMode="auto">
            <a:xfrm flipH="1">
              <a:off x="3962400" y="14478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5"/>
            </a:p>
          </p:txBody>
        </p:sp>
      </p:grpSp>
      <p:sp>
        <p:nvSpPr>
          <p:cNvPr id="143375" name="Text Box 3"/>
          <p:cNvSpPr txBox="1">
            <a:spLocks/>
          </p:cNvSpPr>
          <p:nvPr/>
        </p:nvSpPr>
        <p:spPr bwMode="auto">
          <a:xfrm>
            <a:off x="1434465" y="1062990"/>
            <a:ext cx="56064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620"/>
              <a:t>1.) As </a:t>
            </a:r>
            <a:r>
              <a:rPr lang="en-US" altLang="en-US" sz="1620" i="1">
                <a:solidFill>
                  <a:srgbClr val="E30D18"/>
                </a:solidFill>
              </a:rPr>
              <a:t>acceleration versus time</a:t>
            </a:r>
            <a:r>
              <a:rPr lang="en-US" altLang="en-US" sz="1620"/>
              <a:t> graph: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2951797" y="353187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4" imgW="127000" imgH="152400" progId="Equation.DSMT4">
                  <p:embed/>
                </p:oleObj>
              </mc:Choice>
              <mc:Fallback>
                <p:oleObj name="Equation" r:id="rId4" imgW="127000" imgH="152400" progId="Equation.DSMT4">
                  <p:embed/>
                  <p:pic>
                    <p:nvPicPr>
                      <p:cNvPr id="143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797" y="353187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3851910" y="353187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6" imgW="127000" imgH="152400" progId="Equation.DSMT4">
                  <p:embed/>
                </p:oleObj>
              </mc:Choice>
              <mc:Fallback>
                <p:oleObj name="Equation" r:id="rId6" imgW="127000" imgH="152400" progId="Equation.DSMT4">
                  <p:embed/>
                  <p:pic>
                    <p:nvPicPr>
                      <p:cNvPr id="143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10" y="353187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4739164" y="3531870"/>
          <a:ext cx="19288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143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164" y="3531870"/>
                        <a:ext cx="19288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5652136" y="3531870"/>
          <a:ext cx="19288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10" imgW="190500" imgH="152400" progId="Equation.DSMT4">
                  <p:embed/>
                </p:oleObj>
              </mc:Choice>
              <mc:Fallback>
                <p:oleObj name="Equation" r:id="rId10" imgW="190500" imgH="152400" progId="Equation.DSMT4">
                  <p:embed/>
                  <p:pic>
                    <p:nvPicPr>
                      <p:cNvPr id="143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36" y="3531870"/>
                        <a:ext cx="19288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6526530" y="3531870"/>
          <a:ext cx="205740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12" imgW="203200" imgH="152400" progId="Equation.DSMT4">
                  <p:embed/>
                </p:oleObj>
              </mc:Choice>
              <mc:Fallback>
                <p:oleObj name="Equation" r:id="rId12" imgW="203200" imgH="152400" progId="Equation.DSMT4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530" y="3531870"/>
                        <a:ext cx="205740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1833087" y="4149090"/>
          <a:ext cx="218599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14" imgW="215900" imgH="152400" progId="Equation.DSMT4">
                  <p:embed/>
                </p:oleObj>
              </mc:Choice>
              <mc:Fallback>
                <p:oleObj name="Equation" r:id="rId14" imgW="215900" imgH="152400" progId="Equation.DSMT4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87" y="4149090"/>
                        <a:ext cx="218599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1833086" y="4869180"/>
          <a:ext cx="205740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6" imgW="203200" imgH="152400" progId="Equation.DSMT4">
                  <p:embed/>
                </p:oleObj>
              </mc:Choice>
              <mc:Fallback>
                <p:oleObj name="Equation" r:id="rId16" imgW="203200" imgH="152400" progId="Equation.DSMT4">
                  <p:embed/>
                  <p:pic>
                    <p:nvPicPr>
                      <p:cNvPr id="143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086" y="4869180"/>
                        <a:ext cx="205740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9" name="Object 9"/>
          <p:cNvGraphicFramePr>
            <a:graphicFrameLocks noChangeAspect="1"/>
          </p:cNvGraphicFramePr>
          <p:nvPr/>
        </p:nvGraphicFramePr>
        <p:xfrm>
          <a:off x="1858804" y="270891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18" imgW="127000" imgH="152400" progId="Equation.DSMT4">
                  <p:embed/>
                </p:oleObj>
              </mc:Choice>
              <mc:Fallback>
                <p:oleObj name="Equation" r:id="rId18" imgW="127000" imgH="152400" progId="Equation.DSMT4">
                  <p:embed/>
                  <p:pic>
                    <p:nvPicPr>
                      <p:cNvPr id="1433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04" y="270891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1858804" y="1988820"/>
          <a:ext cx="128588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19" imgW="127000" imgH="152400" progId="Equation.DSMT4">
                  <p:embed/>
                </p:oleObj>
              </mc:Choice>
              <mc:Fallback>
                <p:oleObj name="Equation" r:id="rId19" imgW="127000" imgH="152400" progId="Equation.DSMT4">
                  <p:embed/>
                  <p:pic>
                    <p:nvPicPr>
                      <p:cNvPr id="143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04" y="1988820"/>
                        <a:ext cx="128588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6" name="Rectangle 58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3377" name="TextBox 59"/>
          <p:cNvSpPr txBox="1">
            <a:spLocks noChangeArrowheads="1"/>
          </p:cNvSpPr>
          <p:nvPr/>
        </p:nvSpPr>
        <p:spPr bwMode="auto">
          <a:xfrm>
            <a:off x="7603451" y="5743575"/>
            <a:ext cx="292068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810"/>
              <a:t>4.)</a:t>
            </a:r>
          </a:p>
        </p:txBody>
      </p:sp>
      <p:sp>
        <p:nvSpPr>
          <p:cNvPr id="143378" name="Text Box 3"/>
          <p:cNvSpPr txBox="1">
            <a:spLocks/>
          </p:cNvSpPr>
          <p:nvPr/>
        </p:nvSpPr>
        <p:spPr bwMode="auto">
          <a:xfrm>
            <a:off x="5634990" y="1834515"/>
            <a:ext cx="2023110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moving with constant acceleration a = 8 m/s/s but you don’t know if body’s velocity magnitude is increasing or decreasing!</a:t>
            </a:r>
          </a:p>
        </p:txBody>
      </p:sp>
      <p:sp>
        <p:nvSpPr>
          <p:cNvPr id="143379" name="Text Box 3"/>
          <p:cNvSpPr txBox="1">
            <a:spLocks/>
          </p:cNvSpPr>
          <p:nvPr/>
        </p:nvSpPr>
        <p:spPr bwMode="auto">
          <a:xfrm>
            <a:off x="4451985" y="3590807"/>
            <a:ext cx="1611630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acceleration zero at t = 10 sec point</a:t>
            </a:r>
          </a:p>
        </p:txBody>
      </p:sp>
      <p:sp>
        <p:nvSpPr>
          <p:cNvPr id="143380" name="Freeform 65"/>
          <p:cNvSpPr>
            <a:spLocks noChangeArrowheads="1"/>
          </p:cNvSpPr>
          <p:nvPr/>
        </p:nvSpPr>
        <p:spPr bwMode="auto">
          <a:xfrm>
            <a:off x="4409123" y="3566160"/>
            <a:ext cx="85725" cy="200383"/>
          </a:xfrm>
          <a:custGeom>
            <a:avLst/>
            <a:gdLst>
              <a:gd name="T0" fmla="*/ 127000 w 127000"/>
              <a:gd name="T1" fmla="*/ 255365 h 296333"/>
              <a:gd name="T2" fmla="*/ 50800 w 127000"/>
              <a:gd name="T3" fmla="*/ 255365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3381" name="Text Box 3"/>
          <p:cNvSpPr txBox="1">
            <a:spLocks/>
          </p:cNvSpPr>
          <p:nvPr/>
        </p:nvSpPr>
        <p:spPr bwMode="auto">
          <a:xfrm>
            <a:off x="3946207" y="4175880"/>
            <a:ext cx="2477453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 dirty="0"/>
              <a:t>body changing acceleration(experiencing </a:t>
            </a:r>
            <a:r>
              <a:rPr lang="en-US" altLang="en-US" sz="1215" i="1" dirty="0"/>
              <a:t>jerk</a:t>
            </a:r>
            <a:r>
              <a:rPr lang="en-US" altLang="en-US" sz="1215" dirty="0"/>
              <a:t>) at constant rate</a:t>
            </a:r>
          </a:p>
        </p:txBody>
      </p:sp>
      <p:sp>
        <p:nvSpPr>
          <p:cNvPr id="143382" name="Freeform 67"/>
          <p:cNvSpPr>
            <a:spLocks noChangeArrowheads="1"/>
          </p:cNvSpPr>
          <p:nvPr/>
        </p:nvSpPr>
        <p:spPr bwMode="auto">
          <a:xfrm>
            <a:off x="3851910" y="4254104"/>
            <a:ext cx="85725" cy="199311"/>
          </a:xfrm>
          <a:custGeom>
            <a:avLst/>
            <a:gdLst>
              <a:gd name="T0" fmla="*/ 127000 w 127000"/>
              <a:gd name="T1" fmla="*/ 251289 h 296333"/>
              <a:gd name="T2" fmla="*/ 50800 w 127000"/>
              <a:gd name="T3" fmla="*/ 251289 h 296333"/>
              <a:gd name="T4" fmla="*/ 0 w 127000"/>
              <a:gd name="T5" fmla="*/ 0 h 296333"/>
              <a:gd name="T6" fmla="*/ 0 60000 65536"/>
              <a:gd name="T7" fmla="*/ 0 60000 65536"/>
              <a:gd name="T8" fmla="*/ 0 60000 65536"/>
              <a:gd name="T9" fmla="*/ 0 w 127000"/>
              <a:gd name="T10" fmla="*/ 0 h 296333"/>
              <a:gd name="T11" fmla="*/ 127000 w 127000"/>
              <a:gd name="T12" fmla="*/ 296333 h 296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" h="296333">
                <a:moveTo>
                  <a:pt x="127000" y="254000"/>
                </a:moveTo>
                <a:cubicBezTo>
                  <a:pt x="99483" y="275166"/>
                  <a:pt x="71967" y="296333"/>
                  <a:pt x="50800" y="254000"/>
                </a:cubicBezTo>
                <a:cubicBezTo>
                  <a:pt x="29633" y="211667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3383" name="Freeform 68"/>
          <p:cNvSpPr>
            <a:spLocks noChangeArrowheads="1"/>
          </p:cNvSpPr>
          <p:nvPr/>
        </p:nvSpPr>
        <p:spPr bwMode="auto">
          <a:xfrm>
            <a:off x="4649152" y="2426017"/>
            <a:ext cx="540068" cy="728663"/>
          </a:xfrm>
          <a:custGeom>
            <a:avLst/>
            <a:gdLst>
              <a:gd name="T0" fmla="*/ 0 w 800100"/>
              <a:gd name="T1" fmla="*/ 1079500 h 1079500"/>
              <a:gd name="T2" fmla="*/ 0 w 800100"/>
              <a:gd name="T3" fmla="*/ 0 h 1079500"/>
              <a:gd name="T4" fmla="*/ 800100 w 800100"/>
              <a:gd name="T5" fmla="*/ 0 h 1079500"/>
              <a:gd name="T6" fmla="*/ 0 60000 65536"/>
              <a:gd name="T7" fmla="*/ 0 60000 65536"/>
              <a:gd name="T8" fmla="*/ 0 60000 65536"/>
              <a:gd name="T9" fmla="*/ 0 w 800100"/>
              <a:gd name="T10" fmla="*/ 0 h 1079500"/>
              <a:gd name="T11" fmla="*/ 800100 w 800100"/>
              <a:gd name="T12" fmla="*/ 1079500 h 1079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100" h="1079500">
                <a:moveTo>
                  <a:pt x="0" y="1079500"/>
                </a:moveTo>
                <a:lnTo>
                  <a:pt x="0" y="0"/>
                </a:lnTo>
                <a:lnTo>
                  <a:pt x="80010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>
              <a:solidFill>
                <a:srgbClr val="FF0000"/>
              </a:solidFill>
            </a:endParaRPr>
          </a:p>
        </p:txBody>
      </p:sp>
      <p:graphicFrame>
        <p:nvGraphicFramePr>
          <p:cNvPr id="143371" name="Object 11"/>
          <p:cNvGraphicFramePr>
            <a:graphicFrameLocks noChangeAspect="1"/>
          </p:cNvGraphicFramePr>
          <p:nvPr/>
        </p:nvGraphicFramePr>
        <p:xfrm>
          <a:off x="2227421" y="1680211"/>
          <a:ext cx="2085261" cy="39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20" imgW="2184400" imgH="419100" progId="Equation.DSMT4">
                  <p:embed/>
                </p:oleObj>
              </mc:Choice>
              <mc:Fallback>
                <p:oleObj name="Equation" r:id="rId20" imgW="2184400" imgH="419100" progId="Equation.DSMT4">
                  <p:embed/>
                  <p:pic>
                    <p:nvPicPr>
                      <p:cNvPr id="143371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421" y="1680211"/>
                        <a:ext cx="2085261" cy="398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4" name="Freeform 78"/>
          <p:cNvSpPr>
            <a:spLocks noChangeArrowheads="1"/>
          </p:cNvSpPr>
          <p:nvPr/>
        </p:nvSpPr>
        <p:spPr bwMode="auto">
          <a:xfrm>
            <a:off x="4310539" y="1864519"/>
            <a:ext cx="261461" cy="698659"/>
          </a:xfrm>
          <a:custGeom>
            <a:avLst/>
            <a:gdLst>
              <a:gd name="T0" fmla="*/ 6350 w 387350"/>
              <a:gd name="T1" fmla="*/ 107950 h 1035050"/>
              <a:gd name="T2" fmla="*/ 196850 w 387350"/>
              <a:gd name="T3" fmla="*/ 107950 h 1035050"/>
              <a:gd name="T4" fmla="*/ 31750 w 387350"/>
              <a:gd name="T5" fmla="*/ 755650 h 1035050"/>
              <a:gd name="T6" fmla="*/ 387350 w 387350"/>
              <a:gd name="T7" fmla="*/ 1035050 h 1035050"/>
              <a:gd name="T8" fmla="*/ 0 60000 65536"/>
              <a:gd name="T9" fmla="*/ 0 60000 65536"/>
              <a:gd name="T10" fmla="*/ 0 60000 65536"/>
              <a:gd name="T11" fmla="*/ 0 60000 65536"/>
              <a:gd name="T12" fmla="*/ 0 w 387350"/>
              <a:gd name="T13" fmla="*/ 0 h 1035050"/>
              <a:gd name="T14" fmla="*/ 387350 w 387350"/>
              <a:gd name="T15" fmla="*/ 1035050 h 1035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350" h="1035050">
                <a:moveTo>
                  <a:pt x="6350" y="107950"/>
                </a:moveTo>
                <a:cubicBezTo>
                  <a:pt x="99483" y="53975"/>
                  <a:pt x="192617" y="0"/>
                  <a:pt x="196850" y="107950"/>
                </a:cubicBezTo>
                <a:cubicBezTo>
                  <a:pt x="201083" y="215900"/>
                  <a:pt x="0" y="601133"/>
                  <a:pt x="31750" y="755650"/>
                </a:cubicBezTo>
                <a:cubicBezTo>
                  <a:pt x="63500" y="910167"/>
                  <a:pt x="387350" y="1035050"/>
                  <a:pt x="387350" y="103505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143385" name="Text Box 3"/>
          <p:cNvSpPr txBox="1">
            <a:spLocks/>
          </p:cNvSpPr>
          <p:nvPr/>
        </p:nvSpPr>
        <p:spPr bwMode="auto">
          <a:xfrm>
            <a:off x="2205990" y="4714875"/>
            <a:ext cx="2314575" cy="12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215"/>
              <a:t>body moving with constant acceleration of v = -8 m/s/s (kinematics work during this period) but you don’t know if velocity magnitude is increasing or decreasing!</a:t>
            </a:r>
          </a:p>
        </p:txBody>
      </p:sp>
      <p:graphicFrame>
        <p:nvGraphicFramePr>
          <p:cNvPr id="143372" name="Object 12"/>
          <p:cNvGraphicFramePr>
            <a:graphicFrameLocks noChangeAspect="1"/>
          </p:cNvGraphicFramePr>
          <p:nvPr/>
        </p:nvGraphicFramePr>
        <p:xfrm>
          <a:off x="3893702" y="2607112"/>
          <a:ext cx="713661" cy="19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22" imgW="762000" imgH="190500" progId="Equation.DSMT4">
                  <p:embed/>
                </p:oleObj>
              </mc:Choice>
              <mc:Fallback>
                <p:oleObj name="Equation" r:id="rId22" imgW="762000" imgH="190500" progId="Equation.DSMT4">
                  <p:embed/>
                  <p:pic>
                    <p:nvPicPr>
                      <p:cNvPr id="143372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702" y="2607112"/>
                        <a:ext cx="713661" cy="19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3" name="Object 13"/>
          <p:cNvGraphicFramePr>
            <a:graphicFrameLocks noChangeAspect="1"/>
          </p:cNvGraphicFramePr>
          <p:nvPr/>
        </p:nvGraphicFramePr>
        <p:xfrm>
          <a:off x="4490561" y="2245995"/>
          <a:ext cx="596861" cy="15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24" imgW="635000" imgH="165100" progId="Equation.DSMT4">
                  <p:embed/>
                </p:oleObj>
              </mc:Choice>
              <mc:Fallback>
                <p:oleObj name="Equation" r:id="rId24" imgW="635000" imgH="165100" progId="Equation.DSMT4">
                  <p:embed/>
                  <p:pic>
                    <p:nvPicPr>
                      <p:cNvPr id="143373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561" y="2245995"/>
                        <a:ext cx="596861" cy="154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65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8" grpId="0"/>
      <p:bldP spid="143379" grpId="0"/>
      <p:bldP spid="143381" grpId="0"/>
      <p:bldP spid="143382" grpId="0" animBg="1"/>
      <p:bldP spid="143383" grpId="0" animBg="1"/>
      <p:bldP spid="143384" grpId="0" animBg="1"/>
      <p:bldP spid="1433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Sign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600200"/>
            <a:ext cx="8674443" cy="45259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a vector quantity indicates its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requires that you clearly indicate your coordinate axes!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have: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velocity but negative position?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displacement and a positive position?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velocity and positive acceleration?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velocity but positive acceleration?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velocity and negative acceleration?</a:t>
            </a:r>
          </a:p>
        </p:txBody>
      </p:sp>
    </p:spTree>
    <p:extLst>
      <p:ext uri="{BB962C8B-B14F-4D97-AF65-F5344CB8AC3E}">
        <p14:creationId xmlns:p14="http://schemas.microsoft.com/office/powerpoint/2010/main" val="288000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Fun and games with 1-D kinematics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" y="1606893"/>
            <a:ext cx="8600303" cy="3879507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General info: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handout and lab procedure is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Website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need to print unless you want to)</a:t>
            </a:r>
          </a:p>
          <a:p>
            <a:pPr lvl="1"/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talk about write-up format before you leave (and maybe even start it together)</a:t>
            </a:r>
          </a:p>
          <a:p>
            <a:pPr lvl="1"/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5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data posted on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you have permission from me - use what you get today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9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Make sure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in your group has their own copies of the graphs BEFORE you leave!</a:t>
            </a:r>
          </a:p>
        </p:txBody>
      </p:sp>
    </p:spTree>
    <p:extLst>
      <p:ext uri="{BB962C8B-B14F-4D97-AF65-F5344CB8AC3E}">
        <p14:creationId xmlns:p14="http://schemas.microsoft.com/office/powerpoint/2010/main" val="336139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Lab write-up for L-1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608"/>
            <a:ext cx="8229600" cy="357293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template, or recopy similarly to the engineering pads you just received (these are to be used for all labs, please)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labs, “blurb” your answers to the analysis questions. Make sure you number to match the lab questions!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all data tables and/or graphs to the back.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taking data from a graph, make sure to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data points used every time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format for every lab’s cover sheet </a:t>
            </a:r>
            <a:r>
              <a:rPr lang="mr-IN" sz="2200" dirty="0">
                <a:latin typeface="Times New Roman" panose="02020603050405020304" pitchFamily="18" charset="0"/>
              </a:rPr>
              <a:t>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feel free to illustrate!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3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_07_27_15_22_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3" y="857250"/>
            <a:ext cx="3419474" cy="4456330"/>
          </a:xfrm>
          <a:prstGeom prst="rect">
            <a:avLst/>
          </a:prstGeom>
        </p:spPr>
      </p:pic>
      <p:pic>
        <p:nvPicPr>
          <p:cNvPr id="3" name="Picture 2" descr="2015_07_27_15_23_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16" y="1379758"/>
            <a:ext cx="3371851" cy="43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_07_27_16_11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2" y="942975"/>
            <a:ext cx="3326421" cy="4313094"/>
          </a:xfrm>
          <a:prstGeom prst="rect">
            <a:avLst/>
          </a:prstGeom>
        </p:spPr>
      </p:pic>
      <p:pic>
        <p:nvPicPr>
          <p:cNvPr id="3" name="Picture 2" descr="2015_07_27_16_11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3" y="1176666"/>
            <a:ext cx="3514725" cy="45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_07_27_15_25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4" y="974381"/>
            <a:ext cx="3209925" cy="4131737"/>
          </a:xfrm>
          <a:prstGeom prst="rect">
            <a:avLst/>
          </a:prstGeom>
        </p:spPr>
      </p:pic>
      <p:pic>
        <p:nvPicPr>
          <p:cNvPr id="4" name="Picture 3" descr="2015_07_27_15_25_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48" y="1469682"/>
            <a:ext cx="3363946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_07_27_15_26_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0" y="869607"/>
            <a:ext cx="3479824" cy="4533901"/>
          </a:xfrm>
          <a:prstGeom prst="rect">
            <a:avLst/>
          </a:prstGeom>
        </p:spPr>
      </p:pic>
      <p:pic>
        <p:nvPicPr>
          <p:cNvPr id="3" name="Picture 2" descr="2015_07_27_15_27_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39" y="1527953"/>
            <a:ext cx="3314700" cy="42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_07_27_15_56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32" y="1618329"/>
            <a:ext cx="3333750" cy="4290003"/>
          </a:xfrm>
          <a:prstGeom prst="rect">
            <a:avLst/>
          </a:prstGeom>
        </p:spPr>
      </p:pic>
      <p:pic>
        <p:nvPicPr>
          <p:cNvPr id="4" name="Picture 3" descr="2015_07_27_16_04_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85" y="1111593"/>
            <a:ext cx="326251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 dequa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6" y="857250"/>
            <a:ext cx="3117731" cy="4038600"/>
          </a:xfrm>
          <a:prstGeom prst="rect">
            <a:avLst/>
          </a:prstGeom>
        </p:spPr>
      </p:pic>
      <p:pic>
        <p:nvPicPr>
          <p:cNvPr id="4" name="Picture 3" descr="2015_07_27_16_05_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5" y="1412531"/>
            <a:ext cx="3396200" cy="4381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60731" y="857250"/>
            <a:ext cx="0" cy="43338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1" y="5191125"/>
            <a:ext cx="3117731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36288</TotalTime>
  <Words>587</Words>
  <Application>Microsoft Macintosh PowerPoint</Application>
  <PresentationFormat>On-screen Show (4:3)</PresentationFormat>
  <Paragraphs>64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General announcements</vt:lpstr>
      <vt:lpstr>Fun and games with 1-D kinematics Lab</vt:lpstr>
      <vt:lpstr>Lab write-up for L-1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data</vt:lpstr>
      <vt:lpstr>Sample data</vt:lpstr>
      <vt:lpstr>Figure 2.24 from XtraWrk</vt:lpstr>
      <vt:lpstr>PowerPoint Presentation</vt:lpstr>
      <vt:lpstr>PowerPoint Presentation</vt:lpstr>
      <vt:lpstr>PowerPoint Presentation</vt:lpstr>
      <vt:lpstr>Sign conventions</vt:lpstr>
    </vt:vector>
  </TitlesOfParts>
  <Company>Polytechnic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691</cp:revision>
  <cp:lastPrinted>2019-08-29T15:22:10Z</cp:lastPrinted>
  <dcterms:created xsi:type="dcterms:W3CDTF">2017-08-16T17:34:12Z</dcterms:created>
  <dcterms:modified xsi:type="dcterms:W3CDTF">2019-08-30T04:47:14Z</dcterms:modified>
</cp:coreProperties>
</file>